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3"/>
  </p:notesMasterIdLst>
  <p:sldIdLst>
    <p:sldId id="256" r:id="rId2"/>
    <p:sldId id="257" r:id="rId3"/>
    <p:sldId id="258" r:id="rId4"/>
    <p:sldId id="265" r:id="rId5"/>
    <p:sldId id="264" r:id="rId6"/>
    <p:sldId id="262" r:id="rId7"/>
    <p:sldId id="263" r:id="rId8"/>
    <p:sldId id="266" r:id="rId9"/>
    <p:sldId id="272" r:id="rId10"/>
    <p:sldId id="267" r:id="rId11"/>
    <p:sldId id="271" r:id="rId12"/>
  </p:sldIdLst>
  <p:sldSz cx="6858000" cy="9144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ke sigda" initials="Ms" lastIdx="49"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365D"/>
    <a:srgbClr val="556983"/>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237" autoAdjust="0"/>
    <p:restoredTop sz="94660"/>
  </p:normalViewPr>
  <p:slideViewPr>
    <p:cSldViewPr snapToGrid="0">
      <p:cViewPr varScale="1">
        <p:scale>
          <a:sx n="93" d="100"/>
          <a:sy n="93" d="100"/>
        </p:scale>
        <p:origin x="2832" y="2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cap="all" baseline="0">
                <a:solidFill>
                  <a:schemeClr val="tx1">
                    <a:lumMod val="65000"/>
                    <a:lumOff val="35000"/>
                  </a:schemeClr>
                </a:solidFill>
                <a:latin typeface="+mn-lt"/>
                <a:ea typeface="+mn-ea"/>
                <a:cs typeface="+mn-cs"/>
              </a:defRPr>
            </a:pPr>
            <a:r>
              <a:rPr lang="en-US" dirty="0"/>
              <a:t>FY23 General Fund Appropriations</a:t>
            </a:r>
          </a:p>
        </c:rich>
      </c:tx>
      <c:layout>
        <c:manualLayout>
          <c:xMode val="edge"/>
          <c:yMode val="edge"/>
          <c:x val="0.230061859521865"/>
          <c:y val="3.0022640803817301E-2"/>
        </c:manualLayout>
      </c:layout>
      <c:overlay val="0"/>
      <c:spPr>
        <a:noFill/>
        <a:ln>
          <a:noFill/>
        </a:ln>
        <a:effectLst/>
      </c:spPr>
      <c:txPr>
        <a:bodyPr rot="0" spcFirstLastPara="1" vertOverflow="ellipsis" vert="horz" wrap="square" anchor="ctr" anchorCtr="1"/>
        <a:lstStyle/>
        <a:p>
          <a:pPr>
            <a:defRPr sz="1600" b="1" i="0" u="none" strike="noStrike" kern="1200" cap="all" baseline="0">
              <a:solidFill>
                <a:schemeClr val="tx1">
                  <a:lumMod val="65000"/>
                  <a:lumOff val="35000"/>
                </a:schemeClr>
              </a:solidFill>
              <a:latin typeface="+mn-lt"/>
              <a:ea typeface="+mn-ea"/>
              <a:cs typeface="+mn-cs"/>
            </a:defRPr>
          </a:pPr>
          <a:endParaRPr lang="en-US"/>
        </a:p>
      </c:txPr>
    </c:title>
    <c:autoTitleDeleted val="0"/>
    <c:view3D>
      <c:rotX val="30"/>
      <c:rotY val="29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8.8133171531349905E-2"/>
          <c:y val="0.107799997333934"/>
          <c:w val="0.86255230587168596"/>
          <c:h val="0.89174003056796802"/>
        </c:manualLayout>
      </c:layout>
      <c:pie3DChart>
        <c:varyColors val="1"/>
        <c:ser>
          <c:idx val="0"/>
          <c:order val="0"/>
          <c:explosion val="8"/>
          <c:dPt>
            <c:idx val="0"/>
            <c:bubble3D val="0"/>
            <c:explosion val="16"/>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1-1BD1-472C-B589-8310266A7A7D}"/>
              </c:ext>
            </c:extLst>
          </c:dPt>
          <c:dPt>
            <c:idx val="1"/>
            <c:bubble3D val="0"/>
            <c:explosion val="14"/>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3-1BD1-472C-B589-8310266A7A7D}"/>
              </c:ext>
            </c:extLst>
          </c:dPt>
          <c:dPt>
            <c:idx val="2"/>
            <c:bubble3D val="0"/>
            <c:explosion val="16"/>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5-1BD1-472C-B589-8310266A7A7D}"/>
              </c:ext>
            </c:extLst>
          </c:dPt>
          <c:dPt>
            <c:idx val="3"/>
            <c:bubble3D val="0"/>
            <c:explosion val="14"/>
            <c:spPr>
              <a:solidFill>
                <a:schemeClr val="accent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7-1BD1-472C-B589-8310266A7A7D}"/>
              </c:ext>
            </c:extLst>
          </c:dPt>
          <c:dPt>
            <c:idx val="4"/>
            <c:bubble3D val="0"/>
            <c:explosion val="11"/>
            <c:spPr>
              <a:solidFill>
                <a:schemeClr val="accent5"/>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9-1BD1-472C-B589-8310266A7A7D}"/>
              </c:ext>
            </c:extLst>
          </c:dPt>
          <c:dPt>
            <c:idx val="5"/>
            <c:bubble3D val="0"/>
            <c:explosion val="16"/>
            <c:spPr>
              <a:solidFill>
                <a:schemeClr val="accent6"/>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B-1BD1-472C-B589-8310266A7A7D}"/>
              </c:ext>
            </c:extLst>
          </c:dPt>
          <c:dPt>
            <c:idx val="6"/>
            <c:bubble3D val="0"/>
            <c:spPr>
              <a:solidFill>
                <a:schemeClr val="accent1">
                  <a:lumMod val="6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D-1BD1-472C-B589-8310266A7A7D}"/>
              </c:ext>
            </c:extLst>
          </c:dPt>
          <c:dPt>
            <c:idx val="7"/>
            <c:bubble3D val="0"/>
            <c:spPr>
              <a:solidFill>
                <a:schemeClr val="accent2">
                  <a:lumMod val="6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F-1BD1-472C-B589-8310266A7A7D}"/>
              </c:ext>
            </c:extLst>
          </c:dPt>
          <c:dPt>
            <c:idx val="8"/>
            <c:bubble3D val="0"/>
            <c:explosion val="9"/>
            <c:spPr>
              <a:solidFill>
                <a:schemeClr val="accent3">
                  <a:lumMod val="6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11-1BD1-472C-B589-8310266A7A7D}"/>
              </c:ext>
            </c:extLst>
          </c:dPt>
          <c:dPt>
            <c:idx val="9"/>
            <c:bubble3D val="0"/>
            <c:spPr>
              <a:solidFill>
                <a:schemeClr val="accent4">
                  <a:lumMod val="6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13-1BD1-472C-B589-8310266A7A7D}"/>
              </c:ext>
            </c:extLst>
          </c:dPt>
          <c:dPt>
            <c:idx val="10"/>
            <c:bubble3D val="0"/>
            <c:spPr>
              <a:solidFill>
                <a:schemeClr val="accent5">
                  <a:lumMod val="6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15-1BD1-472C-B589-8310266A7A7D}"/>
              </c:ext>
            </c:extLst>
          </c:dPt>
          <c:dLbls>
            <c:dLbl>
              <c:idx val="0"/>
              <c:layout>
                <c:manualLayout>
                  <c:x val="0"/>
                  <c:y val="-1.6613662350997701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1BD1-472C-B589-8310266A7A7D}"/>
                </c:ext>
              </c:extLst>
            </c:dLbl>
            <c:dLbl>
              <c:idx val="1"/>
              <c:layout>
                <c:manualLayout>
                  <c:x val="-8.6476098967091006E-2"/>
                  <c:y val="-3.3620092949668702E-2"/>
                </c:manualLayout>
              </c:layout>
              <c:numFmt formatCode="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2"/>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1BD1-472C-B589-8310266A7A7D}"/>
                </c:ext>
              </c:extLst>
            </c:dLbl>
            <c:dLbl>
              <c:idx val="2"/>
              <c:layout>
                <c:manualLayout>
                  <c:x val="-8.3273280486828402E-2"/>
                  <c:y val="-8.8994363690299699E-2"/>
                </c:manualLayout>
              </c:layout>
              <c:numFmt formatCode="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3"/>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1BD1-472C-B589-8310266A7A7D}"/>
                </c:ext>
              </c:extLst>
            </c:dLbl>
            <c:dLbl>
              <c:idx val="3"/>
              <c:layout>
                <c:manualLayout>
                  <c:x val="4.4078612672270104E-3"/>
                  <c:y val="-0.131372511876272"/>
                </c:manualLayout>
              </c:layout>
              <c:numFmt formatCode="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4"/>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1BD1-472C-B589-8310266A7A7D}"/>
                </c:ext>
              </c:extLst>
            </c:dLbl>
            <c:dLbl>
              <c:idx val="4"/>
              <c:layout>
                <c:manualLayout>
                  <c:x val="0.113700056049323"/>
                  <c:y val="-8.8994363690299699E-2"/>
                </c:manualLayout>
              </c:layout>
              <c:numFmt formatCode="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5"/>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9-1BD1-472C-B589-8310266A7A7D}"/>
                </c:ext>
              </c:extLst>
            </c:dLbl>
            <c:dLbl>
              <c:idx val="5"/>
              <c:layout>
                <c:manualLayout>
                  <c:x val="0.148845497996451"/>
                  <c:y val="-3.8506512486410599E-2"/>
                </c:manualLayout>
              </c:layout>
              <c:numFmt formatCode="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6"/>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B-1BD1-472C-B589-8310266A7A7D}"/>
                </c:ext>
              </c:extLst>
            </c:dLbl>
            <c:dLbl>
              <c:idx val="6"/>
              <c:layout>
                <c:manualLayout>
                  <c:x val="2.5622547842100999E-2"/>
                  <c:y val="-1.18659151587067E-2"/>
                </c:manualLayout>
              </c:layout>
              <c:numFmt formatCode="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lumMod val="60000"/>
                        </a:schemeClr>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D-1BD1-472C-B589-8310266A7A7D}"/>
                </c:ext>
              </c:extLst>
            </c:dLbl>
            <c:dLbl>
              <c:idx val="7"/>
              <c:numFmt formatCode="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2">
                          <a:lumMod val="60000"/>
                        </a:schemeClr>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F-1BD1-472C-B589-8310266A7A7D}"/>
                </c:ext>
              </c:extLst>
            </c:dLbl>
            <c:dLbl>
              <c:idx val="8"/>
              <c:layout>
                <c:manualLayout>
                  <c:x val="-7.6408775517786002E-3"/>
                  <c:y val="9.8605658405477095E-2"/>
                </c:manualLayout>
              </c:layout>
              <c:numFmt formatCode="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3">
                          <a:lumMod val="60000"/>
                        </a:schemeClr>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11-1BD1-472C-B589-8310266A7A7D}"/>
                </c:ext>
              </c:extLst>
            </c:dLbl>
            <c:dLbl>
              <c:idx val="9"/>
              <c:layout>
                <c:manualLayout>
                  <c:x val="0"/>
                  <c:y val="4.5194260102510403E-2"/>
                </c:manualLayout>
              </c:layout>
              <c:numFmt formatCode="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4">
                          <a:lumMod val="60000"/>
                        </a:schemeClr>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13-1BD1-472C-B589-8310266A7A7D}"/>
                </c:ext>
              </c:extLst>
            </c:dLbl>
            <c:dLbl>
              <c:idx val="10"/>
              <c:layout>
                <c:manualLayout>
                  <c:x val="0"/>
                  <c:y val="5.7519967403195101E-2"/>
                </c:manualLayout>
              </c:layout>
              <c:numFmt formatCode="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5">
                          <a:lumMod val="60000"/>
                        </a:schemeClr>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15-1BD1-472C-B589-8310266A7A7D}"/>
                </c:ext>
              </c:extLst>
            </c:dLbl>
            <c:numFmt formatCode="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mn-lt"/>
                    <a:ea typeface="+mn-ea"/>
                    <a:cs typeface="+mn-cs"/>
                  </a:defRPr>
                </a:pPr>
                <a:endParaRPr lang="en-US"/>
              </a:p>
            </c:tx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'Fincom Charts'!$A$3:$A$13</c:f>
              <c:strCache>
                <c:ptCount val="11"/>
                <c:pt idx="0">
                  <c:v>General Government</c:v>
                </c:pt>
                <c:pt idx="1">
                  <c:v>Public Services</c:v>
                </c:pt>
                <c:pt idx="2">
                  <c:v>Other Ins</c:v>
                </c:pt>
                <c:pt idx="3">
                  <c:v>General Fund Transfers </c:v>
                </c:pt>
                <c:pt idx="4">
                  <c:v>State and County Assessments</c:v>
                </c:pt>
                <c:pt idx="5">
                  <c:v>Public Works</c:v>
                </c:pt>
                <c:pt idx="6">
                  <c:v>Public Safety</c:v>
                </c:pt>
                <c:pt idx="7">
                  <c:v>Debt</c:v>
                </c:pt>
                <c:pt idx="8">
                  <c:v>Emp/Retiree Benefits</c:v>
                </c:pt>
                <c:pt idx="9">
                  <c:v>Education</c:v>
                </c:pt>
                <c:pt idx="10">
                  <c:v>Other Expenditures Total</c:v>
                </c:pt>
              </c:strCache>
            </c:strRef>
          </c:cat>
          <c:val>
            <c:numRef>
              <c:f>'Fincom Charts'!$B$3:$B$13</c:f>
              <c:numCache>
                <c:formatCode>_("$"* #,##0_);_("$"* \(#,##0\);_("$"* "-"??_);_(@_)</c:formatCode>
                <c:ptCount val="11"/>
                <c:pt idx="0">
                  <c:v>2187031.5</c:v>
                </c:pt>
                <c:pt idx="1">
                  <c:v>717902.44</c:v>
                </c:pt>
                <c:pt idx="2">
                  <c:v>1012384.2</c:v>
                </c:pt>
                <c:pt idx="3">
                  <c:v>20000</c:v>
                </c:pt>
                <c:pt idx="4">
                  <c:v>1375878</c:v>
                </c:pt>
                <c:pt idx="5">
                  <c:v>2043916.47</c:v>
                </c:pt>
                <c:pt idx="6">
                  <c:v>8554145.6999999993</c:v>
                </c:pt>
                <c:pt idx="7">
                  <c:v>3822995.6</c:v>
                </c:pt>
                <c:pt idx="8">
                  <c:v>9004968.8599999994</c:v>
                </c:pt>
                <c:pt idx="9">
                  <c:v>18042450</c:v>
                </c:pt>
                <c:pt idx="10">
                  <c:v>670665.72</c:v>
                </c:pt>
              </c:numCache>
            </c:numRef>
          </c:val>
          <c:extLst>
            <c:ext xmlns:c16="http://schemas.microsoft.com/office/drawing/2014/chart" uri="{C3380CC4-5D6E-409C-BE32-E72D297353CC}">
              <c16:uniqueId val="{00000016-1BD1-472C-B589-8310266A7A7D}"/>
            </c:ext>
          </c:extLst>
        </c:ser>
        <c:dLbls>
          <c:dLblPos val="outEnd"/>
          <c:showLegendKey val="0"/>
          <c:showVal val="0"/>
          <c:showCatName val="0"/>
          <c:showSerName val="0"/>
          <c:showPercent val="1"/>
          <c:showBubbleSize val="0"/>
          <c:showLeaderLines val="1"/>
        </c:dLbls>
      </c:pie3DChart>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cap="all" baseline="0">
                <a:solidFill>
                  <a:schemeClr val="tx1">
                    <a:lumMod val="65000"/>
                    <a:lumOff val="35000"/>
                  </a:schemeClr>
                </a:solidFill>
                <a:latin typeface="+mn-lt"/>
                <a:ea typeface="+mn-ea"/>
                <a:cs typeface="+mn-cs"/>
              </a:defRPr>
            </a:pPr>
            <a:r>
              <a:rPr lang="en-US" dirty="0"/>
              <a:t>FY23 Revenue Sources</a:t>
            </a:r>
          </a:p>
        </c:rich>
      </c:tx>
      <c:overlay val="0"/>
      <c:spPr>
        <a:noFill/>
        <a:ln>
          <a:noFill/>
        </a:ln>
        <a:effectLst/>
      </c:spPr>
      <c:txPr>
        <a:bodyPr rot="0" spcFirstLastPara="1" vertOverflow="ellipsis" vert="horz" wrap="square" anchor="ctr" anchorCtr="1"/>
        <a:lstStyle/>
        <a:p>
          <a:pPr>
            <a:defRPr sz="1600" b="1" i="0" u="none" strike="noStrike" kern="1200" cap="all"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3.3646168375532401E-2"/>
          <c:y val="5.3909233780693198E-2"/>
          <c:w val="0.89543362116658398"/>
          <c:h val="0.82023159815589697"/>
        </c:manualLayout>
      </c:layout>
      <c:barChart>
        <c:barDir val="bar"/>
        <c:grouping val="clustered"/>
        <c:varyColors val="0"/>
        <c:ser>
          <c:idx val="0"/>
          <c:order val="0"/>
          <c:spPr>
            <a:solidFill>
              <a:schemeClr val="accent1"/>
            </a:solidFill>
            <a:ln>
              <a:noFill/>
            </a:ln>
            <a:effectLst>
              <a:outerShdw blurRad="63500" sx="102000" sy="102000" algn="ctr" rotWithShape="0">
                <a:prstClr val="black">
                  <a:alpha val="20000"/>
                </a:prstClr>
              </a:outerShdw>
            </a:effectLst>
          </c:spPr>
          <c:invertIfNegative val="0"/>
          <c:dPt>
            <c:idx val="0"/>
            <c:invertIfNegative val="0"/>
            <c:bubble3D val="0"/>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1-606B-43D3-8D95-A36FC137E32E}"/>
              </c:ext>
            </c:extLst>
          </c:dPt>
          <c:dPt>
            <c:idx val="1"/>
            <c:invertIfNegative val="0"/>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3-606B-43D3-8D95-A36FC137E32E}"/>
              </c:ext>
            </c:extLst>
          </c:dPt>
          <c:dPt>
            <c:idx val="2"/>
            <c:invertIfNegative val="0"/>
            <c:bubble3D val="0"/>
            <c:explosion val="7"/>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5-606B-43D3-8D95-A36FC137E32E}"/>
              </c:ext>
            </c:extLst>
          </c:dPt>
          <c:dPt>
            <c:idx val="3"/>
            <c:invertIfNegative val="0"/>
            <c:bubble3D val="0"/>
            <c:spPr>
              <a:solidFill>
                <a:schemeClr val="accent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7-606B-43D3-8D95-A36FC137E32E}"/>
              </c:ext>
            </c:extLst>
          </c:dPt>
          <c:dPt>
            <c:idx val="4"/>
            <c:invertIfNegative val="0"/>
            <c:bubble3D val="0"/>
            <c:spPr>
              <a:solidFill>
                <a:schemeClr val="accent5"/>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9-606B-43D3-8D95-A36FC137E32E}"/>
              </c:ext>
            </c:extLst>
          </c:dPt>
          <c:dPt>
            <c:idx val="5"/>
            <c:invertIfNegative val="0"/>
            <c:bubble3D val="0"/>
            <c:spPr>
              <a:solidFill>
                <a:schemeClr val="accent6"/>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B-606B-43D3-8D95-A36FC137E32E}"/>
              </c:ext>
            </c:extLst>
          </c:dPt>
          <c:dPt>
            <c:idx val="6"/>
            <c:invertIfNegative val="0"/>
            <c:bubble3D val="0"/>
            <c:spPr>
              <a:solidFill>
                <a:schemeClr val="accent1">
                  <a:lumMod val="6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D-606B-43D3-8D95-A36FC137E32E}"/>
              </c:ext>
            </c:extLst>
          </c:dPt>
          <c:dPt>
            <c:idx val="7"/>
            <c:invertIfNegative val="0"/>
            <c:bubble3D val="0"/>
            <c:spPr>
              <a:solidFill>
                <a:schemeClr val="accent2">
                  <a:lumMod val="6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F-606B-43D3-8D95-A36FC137E32E}"/>
              </c:ext>
            </c:extLst>
          </c:dPt>
          <c:dLbls>
            <c:dLbl>
              <c:idx val="0"/>
              <c:layout>
                <c:manualLayout>
                  <c:x val="4.2712303835213596E-3"/>
                  <c:y val="-7.7792743708920697E-3"/>
                </c:manualLayout>
              </c:layout>
              <c:tx>
                <c:rich>
                  <a:bodyPr rot="0" spcFirstLastPara="1" vertOverflow="ellipsis" horzOverflow="clip" vert="horz" wrap="square" lIns="38100" tIns="19050" rIns="38100" bIns="19050" anchor="ctr" anchorCtr="1">
                    <a:noAutofit/>
                  </a:bodyPr>
                  <a:lstStyle/>
                  <a:p>
                    <a:pPr>
                      <a:defRPr sz="1200" b="1" i="0" u="none" strike="noStrike" kern="1200" spc="0" baseline="0">
                        <a:solidFill>
                          <a:schemeClr val="accent1"/>
                        </a:solidFill>
                        <a:latin typeface="+mn-lt"/>
                        <a:ea typeface="+mn-ea"/>
                        <a:cs typeface="+mn-cs"/>
                      </a:defRPr>
                    </a:pPr>
                    <a:fld id="{51B4C935-D9C1-6C41-B6B6-944BEADA5B8A}" type="CELLRANGE">
                      <a:rPr lang="en-US" sz="1200" baseline="0" dirty="0"/>
                      <a:pPr>
                        <a:defRPr sz="1200" b="1" i="0" u="none" strike="noStrike" kern="1200" spc="0" baseline="0">
                          <a:solidFill>
                            <a:schemeClr val="accent1"/>
                          </a:solidFill>
                          <a:latin typeface="+mn-lt"/>
                          <a:ea typeface="+mn-ea"/>
                          <a:cs typeface="+mn-cs"/>
                        </a:defRPr>
                      </a:pPr>
                      <a:t>[CELLRANGE]</a:t>
                    </a:fld>
                    <a:r>
                      <a:rPr lang="en-US" sz="1200" baseline="0" dirty="0"/>
                      <a:t>, </a:t>
                    </a:r>
                    <a:fld id="{42F5BBE5-3BBB-B34A-A779-AD0FBA3F9C92}" type="CATEGORYNAME">
                      <a:rPr lang="en-US" sz="1200" baseline="0" dirty="0"/>
                      <a:pPr>
                        <a:defRPr sz="1200" b="1" i="0" u="none" strike="noStrike" kern="1200" spc="0" baseline="0">
                          <a:solidFill>
                            <a:schemeClr val="accent1"/>
                          </a:solidFill>
                          <a:latin typeface="+mn-lt"/>
                          <a:ea typeface="+mn-ea"/>
                          <a:cs typeface="+mn-cs"/>
                        </a:defRPr>
                      </a:pPr>
                      <a:t>[CATEGORY NAME]</a:t>
                    </a:fld>
                    <a:r>
                      <a:rPr lang="en-US" sz="1200" baseline="0" dirty="0"/>
                      <a:t>, </a:t>
                    </a:r>
                    <a:fld id="{1A937BE3-9B78-BC4C-B30B-50CE02DBE2BC}" type="VALUE">
                      <a:rPr lang="en-US" sz="1200" baseline="0" dirty="0"/>
                      <a:pPr>
                        <a:defRPr sz="1200" b="1" i="0" u="none" strike="noStrike" kern="1200" spc="0" baseline="0">
                          <a:solidFill>
                            <a:schemeClr val="accent1"/>
                          </a:solidFill>
                          <a:latin typeface="+mn-lt"/>
                          <a:ea typeface="+mn-ea"/>
                          <a:cs typeface="+mn-cs"/>
                        </a:defRPr>
                      </a:pPr>
                      <a:t>[VALUE]</a:t>
                    </a:fld>
                    <a:endParaRPr lang="en-US" sz="1200" baseline="0" dirty="0"/>
                  </a:p>
                </c:rich>
              </c:tx>
              <c:numFmt formatCode="&quot;$&quot;#,##0" sourceLinked="0"/>
              <c:spPr>
                <a:noFill/>
                <a:ln>
                  <a:noFill/>
                </a:ln>
                <a:effectLst/>
              </c:spPr>
              <c:txPr>
                <a:bodyPr rot="0" spcFirstLastPara="1" vertOverflow="ellipsis" horzOverflow="clip" vert="horz" wrap="square" lIns="38100" tIns="19050" rIns="38100" bIns="19050" anchor="ctr" anchorCtr="1">
                  <a:noAutofit/>
                </a:bodyPr>
                <a:lstStyle/>
                <a:p>
                  <a:pPr>
                    <a:defRPr sz="1200" b="1" i="0" u="none" strike="noStrike" kern="1200" spc="0" baseline="0">
                      <a:solidFill>
                        <a:schemeClr val="accent1"/>
                      </a:solidFill>
                      <a:latin typeface="+mn-lt"/>
                      <a:ea typeface="+mn-ea"/>
                      <a:cs typeface="+mn-cs"/>
                    </a:defRPr>
                  </a:pPr>
                  <a:endParaRPr lang="en-US"/>
                </a:p>
              </c:txPr>
              <c:dLblPos val="outEnd"/>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rect">
                      <a:avLst/>
                    </a:prstGeom>
                    <a:noFill/>
                    <a:ln>
                      <a:noFill/>
                    </a:ln>
                  </c15:spPr>
                  <c15:layout>
                    <c:manualLayout>
                      <c:w val="0.153816193543555"/>
                      <c:h val="8.7561586999740704E-2"/>
                    </c:manualLayout>
                  </c15:layout>
                  <c15:dlblFieldTable/>
                  <c15:showDataLabelsRange val="1"/>
                </c:ext>
                <c:ext xmlns:c16="http://schemas.microsoft.com/office/drawing/2014/chart" uri="{C3380CC4-5D6E-409C-BE32-E72D297353CC}">
                  <c16:uniqueId val="{00000001-606B-43D3-8D95-A36FC137E32E}"/>
                </c:ext>
              </c:extLst>
            </c:dLbl>
            <c:dLbl>
              <c:idx val="1"/>
              <c:tx>
                <c:rich>
                  <a:bodyPr rot="0" spcFirstLastPara="1" vertOverflow="ellipsis" horzOverflow="clip" vert="horz" wrap="square" lIns="38100" tIns="19050" rIns="38100" bIns="19050" anchor="ctr" anchorCtr="1">
                    <a:spAutoFit/>
                  </a:bodyPr>
                  <a:lstStyle/>
                  <a:p>
                    <a:pPr>
                      <a:defRPr sz="1200" b="1" i="0" u="none" strike="noStrike" kern="1200" spc="0" baseline="0">
                        <a:solidFill>
                          <a:schemeClr val="accent2"/>
                        </a:solidFill>
                        <a:latin typeface="+mn-lt"/>
                        <a:ea typeface="+mn-ea"/>
                        <a:cs typeface="+mn-cs"/>
                      </a:defRPr>
                    </a:pPr>
                    <a:fld id="{58D7DEB1-1829-C04A-AC9A-8C6010CE28F5}" type="CELLRANGE">
                      <a:rPr lang="en-US"/>
                      <a:pPr>
                        <a:defRPr sz="1200" b="1" i="0" u="none" strike="noStrike" kern="1200" spc="0" baseline="0">
                          <a:solidFill>
                            <a:schemeClr val="accent2"/>
                          </a:solidFill>
                          <a:latin typeface="+mn-lt"/>
                          <a:ea typeface="+mn-ea"/>
                          <a:cs typeface="+mn-cs"/>
                        </a:defRPr>
                      </a:pPr>
                      <a:t>[CELLRANGE]</a:t>
                    </a:fld>
                    <a:r>
                      <a:rPr lang="en-US" baseline="0"/>
                      <a:t>, </a:t>
                    </a:r>
                    <a:fld id="{67E32CFC-4B46-D64C-AFEB-BE1D58A1B851}" type="CATEGORYNAME">
                      <a:rPr lang="en-US" baseline="0"/>
                      <a:pPr>
                        <a:defRPr sz="1200" b="1" i="0" u="none" strike="noStrike" kern="1200" spc="0" baseline="0">
                          <a:solidFill>
                            <a:schemeClr val="accent2"/>
                          </a:solidFill>
                          <a:latin typeface="+mn-lt"/>
                          <a:ea typeface="+mn-ea"/>
                          <a:cs typeface="+mn-cs"/>
                        </a:defRPr>
                      </a:pPr>
                      <a:t>[CATEGORY NAME]</a:t>
                    </a:fld>
                    <a:r>
                      <a:rPr lang="en-US" baseline="0"/>
                      <a:t>, </a:t>
                    </a:r>
                    <a:fld id="{29409317-61D7-B446-A9BE-2E9C1E7227AD}" type="VALUE">
                      <a:rPr lang="en-US" baseline="0"/>
                      <a:pPr>
                        <a:defRPr sz="1200" b="1" i="0" u="none" strike="noStrike" kern="1200" spc="0" baseline="0">
                          <a:solidFill>
                            <a:schemeClr val="accent2"/>
                          </a:solidFill>
                          <a:latin typeface="+mn-lt"/>
                          <a:ea typeface="+mn-ea"/>
                          <a:cs typeface="+mn-cs"/>
                        </a:defRPr>
                      </a:pPr>
                      <a:t>[VALUE]</a:t>
                    </a:fld>
                    <a:endParaRPr lang="en-US" baseline="0"/>
                  </a:p>
                </c:rich>
              </c:tx>
              <c:numFmt formatCode="&quot;$&quot;#,##0" sourceLinked="0"/>
              <c:spPr>
                <a:noFill/>
                <a:ln>
                  <a:noFill/>
                </a:ln>
                <a:effectLst/>
              </c:spPr>
              <c:txPr>
                <a:bodyPr rot="0" spcFirstLastPara="1" vertOverflow="ellipsis" horzOverflow="clip" vert="horz" wrap="square" lIns="38100" tIns="19050" rIns="38100" bIns="19050" anchor="ctr" anchorCtr="1">
                  <a:spAutoFit/>
                </a:bodyPr>
                <a:lstStyle/>
                <a:p>
                  <a:pPr>
                    <a:defRPr sz="1200" b="1" i="0" u="none" strike="noStrike" kern="1200" spc="0" baseline="0">
                      <a:solidFill>
                        <a:schemeClr val="accent2"/>
                      </a:solidFill>
                      <a:latin typeface="+mn-lt"/>
                      <a:ea typeface="+mn-ea"/>
                      <a:cs typeface="+mn-cs"/>
                    </a:defRPr>
                  </a:pPr>
                  <a:endParaRPr lang="en-US"/>
                </a:p>
              </c:txPr>
              <c:dLblPos val="outEnd"/>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rect">
                      <a:avLst/>
                    </a:prstGeom>
                    <a:noFill/>
                    <a:ln>
                      <a:noFill/>
                    </a:ln>
                  </c15:spPr>
                  <c15:dlblFieldTable/>
                  <c15:xForSave val="1"/>
                  <c15:showDataLabelsRange val="1"/>
                </c:ext>
                <c:ext xmlns:c16="http://schemas.microsoft.com/office/drawing/2014/chart" uri="{C3380CC4-5D6E-409C-BE32-E72D297353CC}">
                  <c16:uniqueId val="{00000003-606B-43D3-8D95-A36FC137E32E}"/>
                </c:ext>
              </c:extLst>
            </c:dLbl>
            <c:dLbl>
              <c:idx val="2"/>
              <c:tx>
                <c:rich>
                  <a:bodyPr rot="0" spcFirstLastPara="1" vertOverflow="ellipsis" horzOverflow="clip" vert="horz" wrap="square" lIns="38100" tIns="19050" rIns="38100" bIns="19050" anchor="ctr" anchorCtr="1">
                    <a:spAutoFit/>
                  </a:bodyPr>
                  <a:lstStyle/>
                  <a:p>
                    <a:pPr>
                      <a:defRPr sz="1200" b="1" i="0" u="none" strike="noStrike" kern="1200" spc="0" baseline="0">
                        <a:solidFill>
                          <a:schemeClr val="accent3"/>
                        </a:solidFill>
                        <a:latin typeface="+mn-lt"/>
                        <a:ea typeface="+mn-ea"/>
                        <a:cs typeface="+mn-cs"/>
                      </a:defRPr>
                    </a:pPr>
                    <a:fld id="{C19AB551-B4E6-004A-8349-98F1F5F5F9FE}" type="CELLRANGE">
                      <a:rPr lang="en-US"/>
                      <a:pPr>
                        <a:defRPr sz="1200" b="1" i="0" u="none" strike="noStrike" kern="1200" spc="0" baseline="0">
                          <a:solidFill>
                            <a:schemeClr val="accent3"/>
                          </a:solidFill>
                          <a:latin typeface="+mn-lt"/>
                          <a:ea typeface="+mn-ea"/>
                          <a:cs typeface="+mn-cs"/>
                        </a:defRPr>
                      </a:pPr>
                      <a:t>[CELLRANGE]</a:t>
                    </a:fld>
                    <a:r>
                      <a:rPr lang="en-US" baseline="0"/>
                      <a:t>, </a:t>
                    </a:r>
                    <a:fld id="{980748DB-58BA-EC4F-9BA9-E9602FC2101F}" type="CATEGORYNAME">
                      <a:rPr lang="en-US" baseline="0"/>
                      <a:pPr>
                        <a:defRPr sz="1200" b="1" i="0" u="none" strike="noStrike" kern="1200" spc="0" baseline="0">
                          <a:solidFill>
                            <a:schemeClr val="accent3"/>
                          </a:solidFill>
                          <a:latin typeface="+mn-lt"/>
                          <a:ea typeface="+mn-ea"/>
                          <a:cs typeface="+mn-cs"/>
                        </a:defRPr>
                      </a:pPr>
                      <a:t>[CATEGORY NAME]</a:t>
                    </a:fld>
                    <a:r>
                      <a:rPr lang="en-US" baseline="0"/>
                      <a:t>, </a:t>
                    </a:r>
                    <a:fld id="{035A7240-D68E-E340-B522-DFC212BE5FCE}" type="VALUE">
                      <a:rPr lang="en-US" baseline="0"/>
                      <a:pPr>
                        <a:defRPr sz="1200" b="1" i="0" u="none" strike="noStrike" kern="1200" spc="0" baseline="0">
                          <a:solidFill>
                            <a:schemeClr val="accent3"/>
                          </a:solidFill>
                          <a:latin typeface="+mn-lt"/>
                          <a:ea typeface="+mn-ea"/>
                          <a:cs typeface="+mn-cs"/>
                        </a:defRPr>
                      </a:pPr>
                      <a:t>[VALUE]</a:t>
                    </a:fld>
                    <a:endParaRPr lang="en-US" baseline="0"/>
                  </a:p>
                </c:rich>
              </c:tx>
              <c:numFmt formatCode="&quot;$&quot;#,##0" sourceLinked="0"/>
              <c:spPr>
                <a:noFill/>
                <a:ln>
                  <a:noFill/>
                </a:ln>
                <a:effectLst/>
              </c:spPr>
              <c:txPr>
                <a:bodyPr rot="0" spcFirstLastPara="1" vertOverflow="ellipsis" horzOverflow="clip" vert="horz" wrap="square" lIns="38100" tIns="19050" rIns="38100" bIns="19050" anchor="ctr" anchorCtr="1">
                  <a:spAutoFit/>
                </a:bodyPr>
                <a:lstStyle/>
                <a:p>
                  <a:pPr>
                    <a:defRPr sz="1200" b="1" i="0" u="none" strike="noStrike" kern="1200" spc="0" baseline="0">
                      <a:solidFill>
                        <a:schemeClr val="accent3"/>
                      </a:solidFill>
                      <a:latin typeface="+mn-lt"/>
                      <a:ea typeface="+mn-ea"/>
                      <a:cs typeface="+mn-cs"/>
                    </a:defRPr>
                  </a:pPr>
                  <a:endParaRPr lang="en-US"/>
                </a:p>
              </c:txPr>
              <c:dLblPos val="outEnd"/>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rect">
                      <a:avLst/>
                    </a:prstGeom>
                    <a:noFill/>
                    <a:ln>
                      <a:noFill/>
                    </a:ln>
                  </c15:spPr>
                  <c15:dlblFieldTable/>
                  <c15:xForSave val="1"/>
                  <c15:showDataLabelsRange val="1"/>
                </c:ext>
                <c:ext xmlns:c16="http://schemas.microsoft.com/office/drawing/2014/chart" uri="{C3380CC4-5D6E-409C-BE32-E72D297353CC}">
                  <c16:uniqueId val="{00000005-606B-43D3-8D95-A36FC137E32E}"/>
                </c:ext>
              </c:extLst>
            </c:dLbl>
            <c:dLbl>
              <c:idx val="3"/>
              <c:tx>
                <c:rich>
                  <a:bodyPr rot="0" spcFirstLastPara="1" vertOverflow="ellipsis" horzOverflow="clip" vert="horz" wrap="square" lIns="38100" tIns="19050" rIns="38100" bIns="19050" anchor="ctr" anchorCtr="1">
                    <a:spAutoFit/>
                  </a:bodyPr>
                  <a:lstStyle/>
                  <a:p>
                    <a:pPr>
                      <a:defRPr sz="1200" b="1" i="0" u="none" strike="noStrike" kern="1200" spc="0" baseline="0">
                        <a:solidFill>
                          <a:schemeClr val="accent4"/>
                        </a:solidFill>
                        <a:latin typeface="+mn-lt"/>
                        <a:ea typeface="+mn-ea"/>
                        <a:cs typeface="+mn-cs"/>
                      </a:defRPr>
                    </a:pPr>
                    <a:fld id="{7C04FAB1-5373-DD48-9F08-B34F6FF9669C}" type="CELLRANGE">
                      <a:rPr lang="en-US"/>
                      <a:pPr>
                        <a:defRPr sz="1200" b="1" i="0" u="none" strike="noStrike" kern="1200" spc="0" baseline="0">
                          <a:solidFill>
                            <a:schemeClr val="accent4"/>
                          </a:solidFill>
                          <a:latin typeface="+mn-lt"/>
                          <a:ea typeface="+mn-ea"/>
                          <a:cs typeface="+mn-cs"/>
                        </a:defRPr>
                      </a:pPr>
                      <a:t>[CELLRANGE]</a:t>
                    </a:fld>
                    <a:r>
                      <a:rPr lang="en-US" baseline="0"/>
                      <a:t>, </a:t>
                    </a:r>
                    <a:fld id="{045B3608-7E24-7046-87F1-D7A6F637F37C}" type="CATEGORYNAME">
                      <a:rPr lang="en-US" baseline="0"/>
                      <a:pPr>
                        <a:defRPr sz="1200" b="1" i="0" u="none" strike="noStrike" kern="1200" spc="0" baseline="0">
                          <a:solidFill>
                            <a:schemeClr val="accent4"/>
                          </a:solidFill>
                          <a:latin typeface="+mn-lt"/>
                          <a:ea typeface="+mn-ea"/>
                          <a:cs typeface="+mn-cs"/>
                        </a:defRPr>
                      </a:pPr>
                      <a:t>[CATEGORY NAME]</a:t>
                    </a:fld>
                    <a:r>
                      <a:rPr lang="en-US" baseline="0"/>
                      <a:t>, </a:t>
                    </a:r>
                    <a:fld id="{F5A77D6E-51E2-0D47-8178-CC94876D6EE7}" type="VALUE">
                      <a:rPr lang="en-US" baseline="0"/>
                      <a:pPr>
                        <a:defRPr sz="1200" b="1" i="0" u="none" strike="noStrike" kern="1200" spc="0" baseline="0">
                          <a:solidFill>
                            <a:schemeClr val="accent4"/>
                          </a:solidFill>
                          <a:latin typeface="+mn-lt"/>
                          <a:ea typeface="+mn-ea"/>
                          <a:cs typeface="+mn-cs"/>
                        </a:defRPr>
                      </a:pPr>
                      <a:t>[VALUE]</a:t>
                    </a:fld>
                    <a:endParaRPr lang="en-US" baseline="0"/>
                  </a:p>
                </c:rich>
              </c:tx>
              <c:numFmt formatCode="&quot;$&quot;#,##0" sourceLinked="0"/>
              <c:spPr>
                <a:noFill/>
                <a:ln>
                  <a:noFill/>
                </a:ln>
                <a:effectLst/>
              </c:spPr>
              <c:txPr>
                <a:bodyPr rot="0" spcFirstLastPara="1" vertOverflow="ellipsis" horzOverflow="clip" vert="horz" wrap="square" lIns="38100" tIns="19050" rIns="38100" bIns="19050" anchor="ctr" anchorCtr="1">
                  <a:spAutoFit/>
                </a:bodyPr>
                <a:lstStyle/>
                <a:p>
                  <a:pPr>
                    <a:defRPr sz="1200" b="1" i="0" u="none" strike="noStrike" kern="1200" spc="0" baseline="0">
                      <a:solidFill>
                        <a:schemeClr val="accent4"/>
                      </a:solidFill>
                      <a:latin typeface="+mn-lt"/>
                      <a:ea typeface="+mn-ea"/>
                      <a:cs typeface="+mn-cs"/>
                    </a:defRPr>
                  </a:pPr>
                  <a:endParaRPr lang="en-US"/>
                </a:p>
              </c:txPr>
              <c:dLblPos val="outEnd"/>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rect">
                      <a:avLst/>
                    </a:prstGeom>
                    <a:noFill/>
                    <a:ln>
                      <a:noFill/>
                    </a:ln>
                  </c15:spPr>
                  <c15:dlblFieldTable/>
                  <c15:xForSave val="1"/>
                  <c15:showDataLabelsRange val="1"/>
                </c:ext>
                <c:ext xmlns:c16="http://schemas.microsoft.com/office/drawing/2014/chart" uri="{C3380CC4-5D6E-409C-BE32-E72D297353CC}">
                  <c16:uniqueId val="{00000007-606B-43D3-8D95-A36FC137E32E}"/>
                </c:ext>
              </c:extLst>
            </c:dLbl>
            <c:dLbl>
              <c:idx val="4"/>
              <c:tx>
                <c:rich>
                  <a:bodyPr rot="0" spcFirstLastPara="1" vertOverflow="ellipsis" horzOverflow="clip" vert="horz" wrap="square" lIns="38100" tIns="19050" rIns="38100" bIns="19050" anchor="ctr" anchorCtr="1">
                    <a:noAutofit/>
                  </a:bodyPr>
                  <a:lstStyle/>
                  <a:p>
                    <a:pPr>
                      <a:defRPr sz="1200" b="1" i="0" u="none" strike="noStrike" kern="1200" spc="0" baseline="0">
                        <a:solidFill>
                          <a:schemeClr val="accent5"/>
                        </a:solidFill>
                        <a:latin typeface="+mn-lt"/>
                        <a:ea typeface="+mn-ea"/>
                        <a:cs typeface="+mn-cs"/>
                      </a:defRPr>
                    </a:pPr>
                    <a:fld id="{6EE09ADB-BE56-4646-83D1-1B9A2619350F}" type="CELLRANGE">
                      <a:rPr lang="en-US"/>
                      <a:pPr>
                        <a:defRPr sz="1200" b="1" i="0" u="none" strike="noStrike" kern="1200" spc="0" baseline="0">
                          <a:solidFill>
                            <a:schemeClr val="accent5"/>
                          </a:solidFill>
                          <a:latin typeface="+mn-lt"/>
                          <a:ea typeface="+mn-ea"/>
                          <a:cs typeface="+mn-cs"/>
                        </a:defRPr>
                      </a:pPr>
                      <a:t>[CELLRANGE]</a:t>
                    </a:fld>
                    <a:r>
                      <a:rPr lang="en-US" baseline="0"/>
                      <a:t>, </a:t>
                    </a:r>
                    <a:fld id="{BA6845B4-A61C-064D-B375-ED98753C8AB7}" type="CATEGORYNAME">
                      <a:rPr lang="en-US" baseline="0"/>
                      <a:pPr>
                        <a:defRPr sz="1200" b="1" i="0" u="none" strike="noStrike" kern="1200" spc="0" baseline="0">
                          <a:solidFill>
                            <a:schemeClr val="accent5"/>
                          </a:solidFill>
                          <a:latin typeface="+mn-lt"/>
                          <a:ea typeface="+mn-ea"/>
                          <a:cs typeface="+mn-cs"/>
                        </a:defRPr>
                      </a:pPr>
                      <a:t>[CATEGORY NAME]</a:t>
                    </a:fld>
                    <a:r>
                      <a:rPr lang="en-US" baseline="0"/>
                      <a:t>, </a:t>
                    </a:r>
                    <a:fld id="{3F7BB163-B2EF-B448-86BE-74C8663C269B}" type="VALUE">
                      <a:rPr lang="en-US" baseline="0"/>
                      <a:pPr>
                        <a:defRPr sz="1200" b="1" i="0" u="none" strike="noStrike" kern="1200" spc="0" baseline="0">
                          <a:solidFill>
                            <a:schemeClr val="accent5"/>
                          </a:solidFill>
                          <a:latin typeface="+mn-lt"/>
                          <a:ea typeface="+mn-ea"/>
                          <a:cs typeface="+mn-cs"/>
                        </a:defRPr>
                      </a:pPr>
                      <a:t>[VALUE]</a:t>
                    </a:fld>
                    <a:endParaRPr lang="en-US" baseline="0"/>
                  </a:p>
                </c:rich>
              </c:tx>
              <c:numFmt formatCode="&quot;$&quot;#,##0" sourceLinked="0"/>
              <c:spPr>
                <a:noFill/>
                <a:ln>
                  <a:noFill/>
                </a:ln>
                <a:effectLst/>
              </c:spPr>
              <c:txPr>
                <a:bodyPr rot="0" spcFirstLastPara="1" vertOverflow="ellipsis" horzOverflow="clip" vert="horz" wrap="square" lIns="38100" tIns="19050" rIns="38100" bIns="19050" anchor="ctr" anchorCtr="1">
                  <a:noAutofit/>
                </a:bodyPr>
                <a:lstStyle/>
                <a:p>
                  <a:pPr>
                    <a:defRPr sz="1200" b="1" i="0" u="none" strike="noStrike" kern="1200" spc="0" baseline="0">
                      <a:solidFill>
                        <a:schemeClr val="accent5"/>
                      </a:solidFill>
                      <a:latin typeface="+mn-lt"/>
                      <a:ea typeface="+mn-ea"/>
                      <a:cs typeface="+mn-cs"/>
                    </a:defRPr>
                  </a:pPr>
                  <a:endParaRPr lang="en-US"/>
                </a:p>
              </c:txPr>
              <c:dLblPos val="outEnd"/>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rect">
                      <a:avLst/>
                    </a:prstGeom>
                    <a:noFill/>
                    <a:ln>
                      <a:noFill/>
                    </a:ln>
                  </c15:spPr>
                  <c15:dlblFieldTable/>
                  <c15:xForSave val="1"/>
                  <c15:showDataLabelsRange val="1"/>
                </c:ext>
                <c:ext xmlns:c16="http://schemas.microsoft.com/office/drawing/2014/chart" uri="{C3380CC4-5D6E-409C-BE32-E72D297353CC}">
                  <c16:uniqueId val="{00000009-606B-43D3-8D95-A36FC137E32E}"/>
                </c:ext>
              </c:extLst>
            </c:dLbl>
            <c:dLbl>
              <c:idx val="5"/>
              <c:tx>
                <c:rich>
                  <a:bodyPr rot="0" spcFirstLastPara="1" vertOverflow="ellipsis" horzOverflow="clip" vert="horz" wrap="square" lIns="38100" tIns="19050" rIns="38100" bIns="19050" anchor="ctr" anchorCtr="1">
                    <a:noAutofit/>
                  </a:bodyPr>
                  <a:lstStyle/>
                  <a:p>
                    <a:pPr>
                      <a:defRPr sz="1200" b="1" i="0" u="none" strike="noStrike" kern="1200" spc="0" baseline="0">
                        <a:solidFill>
                          <a:schemeClr val="accent6"/>
                        </a:solidFill>
                        <a:latin typeface="+mn-lt"/>
                        <a:ea typeface="+mn-ea"/>
                        <a:cs typeface="+mn-cs"/>
                      </a:defRPr>
                    </a:pPr>
                    <a:fld id="{B1309A4B-B6D3-5740-93BF-750087F8F3F7}" type="CELLRANGE">
                      <a:rPr lang="en-US"/>
                      <a:pPr>
                        <a:defRPr sz="1200" b="1" i="0" u="none" strike="noStrike" kern="1200" spc="0" baseline="0">
                          <a:solidFill>
                            <a:schemeClr val="accent6"/>
                          </a:solidFill>
                          <a:latin typeface="+mn-lt"/>
                          <a:ea typeface="+mn-ea"/>
                          <a:cs typeface="+mn-cs"/>
                        </a:defRPr>
                      </a:pPr>
                      <a:t>[CELLRANGE]</a:t>
                    </a:fld>
                    <a:r>
                      <a:rPr lang="en-US" baseline="0"/>
                      <a:t>, </a:t>
                    </a:r>
                    <a:fld id="{569E0DB8-0E1D-DE44-B775-108239306B82}" type="CATEGORYNAME">
                      <a:rPr lang="en-US" baseline="0"/>
                      <a:pPr>
                        <a:defRPr sz="1200" b="1" i="0" u="none" strike="noStrike" kern="1200" spc="0" baseline="0">
                          <a:solidFill>
                            <a:schemeClr val="accent6"/>
                          </a:solidFill>
                          <a:latin typeface="+mn-lt"/>
                          <a:ea typeface="+mn-ea"/>
                          <a:cs typeface="+mn-cs"/>
                        </a:defRPr>
                      </a:pPr>
                      <a:t>[CATEGORY NAME]</a:t>
                    </a:fld>
                    <a:r>
                      <a:rPr lang="en-US" baseline="0"/>
                      <a:t>, </a:t>
                    </a:r>
                    <a:fld id="{D83DB53E-28E7-584B-B66B-80597F479E1B}" type="VALUE">
                      <a:rPr lang="en-US" baseline="0"/>
                      <a:pPr>
                        <a:defRPr sz="1200" b="1" i="0" u="none" strike="noStrike" kern="1200" spc="0" baseline="0">
                          <a:solidFill>
                            <a:schemeClr val="accent6"/>
                          </a:solidFill>
                          <a:latin typeface="+mn-lt"/>
                          <a:ea typeface="+mn-ea"/>
                          <a:cs typeface="+mn-cs"/>
                        </a:defRPr>
                      </a:pPr>
                      <a:t>[VALUE]</a:t>
                    </a:fld>
                    <a:endParaRPr lang="en-US" baseline="0"/>
                  </a:p>
                </c:rich>
              </c:tx>
              <c:numFmt formatCode="&quot;$&quot;#,##0" sourceLinked="0"/>
              <c:spPr>
                <a:noFill/>
                <a:ln>
                  <a:noFill/>
                </a:ln>
                <a:effectLst/>
              </c:spPr>
              <c:txPr>
                <a:bodyPr rot="0" spcFirstLastPara="1" vertOverflow="ellipsis" horzOverflow="clip" vert="horz" wrap="square" lIns="38100" tIns="19050" rIns="38100" bIns="19050" anchor="ctr" anchorCtr="1">
                  <a:noAutofit/>
                </a:bodyPr>
                <a:lstStyle/>
                <a:p>
                  <a:pPr>
                    <a:defRPr sz="1200" b="1" i="0" u="none" strike="noStrike" kern="1200" spc="0" baseline="0">
                      <a:solidFill>
                        <a:schemeClr val="accent6"/>
                      </a:solidFill>
                      <a:latin typeface="+mn-lt"/>
                      <a:ea typeface="+mn-ea"/>
                      <a:cs typeface="+mn-cs"/>
                    </a:defRPr>
                  </a:pPr>
                  <a:endParaRPr lang="en-US"/>
                </a:p>
              </c:txPr>
              <c:dLblPos val="outEnd"/>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rect">
                      <a:avLst/>
                    </a:prstGeom>
                    <a:noFill/>
                    <a:ln>
                      <a:noFill/>
                    </a:ln>
                  </c15:spPr>
                  <c15:dlblFieldTable/>
                  <c15:xForSave val="1"/>
                  <c15:showDataLabelsRange val="1"/>
                </c:ext>
                <c:ext xmlns:c16="http://schemas.microsoft.com/office/drawing/2014/chart" uri="{C3380CC4-5D6E-409C-BE32-E72D297353CC}">
                  <c16:uniqueId val="{0000000B-606B-43D3-8D95-A36FC137E32E}"/>
                </c:ext>
              </c:extLst>
            </c:dLbl>
            <c:dLbl>
              <c:idx val="6"/>
              <c:layout>
                <c:manualLayout>
                  <c:x val="8.9880907797168699E-3"/>
                  <c:y val="0"/>
                </c:manualLayout>
              </c:layout>
              <c:tx>
                <c:rich>
                  <a:bodyPr rot="0" spcFirstLastPara="1" vertOverflow="ellipsis" horzOverflow="clip" vert="horz" wrap="square" lIns="38100" tIns="19050" rIns="38100" bIns="19050" anchor="ctr" anchorCtr="1">
                    <a:spAutoFit/>
                  </a:bodyPr>
                  <a:lstStyle/>
                  <a:p>
                    <a:pPr>
                      <a:defRPr sz="1200" b="1" i="0" u="none" strike="noStrike" kern="1200" spc="0" baseline="0">
                        <a:solidFill>
                          <a:schemeClr val="accent1">
                            <a:lumMod val="60000"/>
                          </a:schemeClr>
                        </a:solidFill>
                        <a:latin typeface="+mn-lt"/>
                        <a:ea typeface="+mn-ea"/>
                        <a:cs typeface="+mn-cs"/>
                      </a:defRPr>
                    </a:pPr>
                    <a:fld id="{1AD66B97-9FEC-CB47-B91C-448140ED6D6D}" type="CELLRANGE">
                      <a:rPr lang="en-US" sz="1200" baseline="0" dirty="0"/>
                      <a:pPr>
                        <a:defRPr sz="1200" b="1" i="0" u="none" strike="noStrike" kern="1200" spc="0" baseline="0">
                          <a:solidFill>
                            <a:schemeClr val="accent1">
                              <a:lumMod val="60000"/>
                            </a:schemeClr>
                          </a:solidFill>
                          <a:latin typeface="+mn-lt"/>
                          <a:ea typeface="+mn-ea"/>
                          <a:cs typeface="+mn-cs"/>
                        </a:defRPr>
                      </a:pPr>
                      <a:t>[CELLRANGE]</a:t>
                    </a:fld>
                    <a:r>
                      <a:rPr lang="en-US" sz="1200" baseline="0" dirty="0"/>
                      <a:t>, </a:t>
                    </a:r>
                    <a:fld id="{A2EEDFE3-7ABB-D548-A2FC-50010CA04076}" type="CATEGORYNAME">
                      <a:rPr lang="en-US" sz="1200" baseline="0" dirty="0"/>
                      <a:pPr>
                        <a:defRPr sz="1200" b="1" i="0" u="none" strike="noStrike" kern="1200" spc="0" baseline="0">
                          <a:solidFill>
                            <a:schemeClr val="accent1">
                              <a:lumMod val="60000"/>
                            </a:schemeClr>
                          </a:solidFill>
                          <a:latin typeface="+mn-lt"/>
                          <a:ea typeface="+mn-ea"/>
                          <a:cs typeface="+mn-cs"/>
                        </a:defRPr>
                      </a:pPr>
                      <a:t>[CATEGORY NAME]</a:t>
                    </a:fld>
                    <a:r>
                      <a:rPr lang="en-US" sz="1200" baseline="0" dirty="0"/>
                      <a:t>, </a:t>
                    </a:r>
                    <a:fld id="{E7FEE638-90F9-C54C-B4E9-5EEF3686085E}" type="VALUE">
                      <a:rPr lang="en-US" sz="1200" baseline="0" dirty="0"/>
                      <a:pPr>
                        <a:defRPr sz="1200" b="1" i="0" u="none" strike="noStrike" kern="1200" spc="0" baseline="0">
                          <a:solidFill>
                            <a:schemeClr val="accent1">
                              <a:lumMod val="60000"/>
                            </a:schemeClr>
                          </a:solidFill>
                          <a:latin typeface="+mn-lt"/>
                          <a:ea typeface="+mn-ea"/>
                          <a:cs typeface="+mn-cs"/>
                        </a:defRPr>
                      </a:pPr>
                      <a:t>[VALUE]</a:t>
                    </a:fld>
                    <a:endParaRPr lang="en-US" sz="1200" baseline="0" dirty="0"/>
                  </a:p>
                </c:rich>
              </c:tx>
              <c:numFmt formatCode="&quot;$&quot;#,##0" sourceLinked="0"/>
              <c:spPr>
                <a:noFill/>
                <a:ln>
                  <a:noFill/>
                </a:ln>
                <a:effectLst/>
              </c:spPr>
              <c:txPr>
                <a:bodyPr rot="0" spcFirstLastPara="1" vertOverflow="ellipsis" horzOverflow="clip" vert="horz" wrap="square" lIns="38100" tIns="19050" rIns="38100" bIns="19050" anchor="ctr" anchorCtr="1">
                  <a:spAutoFit/>
                </a:bodyPr>
                <a:lstStyle/>
                <a:p>
                  <a:pPr>
                    <a:defRPr sz="1200" b="1" i="0" u="none" strike="noStrike" kern="1200" spc="0" baseline="0">
                      <a:solidFill>
                        <a:schemeClr val="accent1">
                          <a:lumMod val="60000"/>
                        </a:schemeClr>
                      </a:solidFill>
                      <a:latin typeface="+mn-lt"/>
                      <a:ea typeface="+mn-ea"/>
                      <a:cs typeface="+mn-cs"/>
                    </a:defRPr>
                  </a:pPr>
                  <a:endParaRPr lang="en-US"/>
                </a:p>
              </c:txPr>
              <c:dLblPos val="outEnd"/>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rect">
                      <a:avLst/>
                    </a:prstGeom>
                    <a:noFill/>
                    <a:ln>
                      <a:noFill/>
                    </a:ln>
                  </c15:spPr>
                  <c15:dlblFieldTable/>
                  <c15:showDataLabelsRange val="1"/>
                </c:ext>
                <c:ext xmlns:c16="http://schemas.microsoft.com/office/drawing/2014/chart" uri="{C3380CC4-5D6E-409C-BE32-E72D297353CC}">
                  <c16:uniqueId val="{0000000D-606B-43D3-8D95-A36FC137E32E}"/>
                </c:ext>
              </c:extLst>
            </c:dLbl>
            <c:dLbl>
              <c:idx val="7"/>
              <c:layout>
                <c:manualLayout>
                  <c:x val="-1.6183866053423299E-2"/>
                  <c:y val="1.0127770291859101E-2"/>
                </c:manualLayout>
              </c:layout>
              <c:tx>
                <c:rich>
                  <a:bodyPr rot="0" spcFirstLastPara="1" vertOverflow="clip" horzOverflow="clip" vert="horz" wrap="square" lIns="38100" tIns="19050" rIns="38100" bIns="19050" anchor="ctr" anchorCtr="1">
                    <a:noAutofit/>
                  </a:bodyPr>
                  <a:lstStyle/>
                  <a:p>
                    <a:pPr>
                      <a:defRPr sz="1200" b="1" i="0" u="none" strike="noStrike" kern="1200" spc="0" baseline="0">
                        <a:solidFill>
                          <a:schemeClr val="accent2">
                            <a:lumMod val="60000"/>
                          </a:schemeClr>
                        </a:solidFill>
                        <a:latin typeface="+mn-lt"/>
                        <a:ea typeface="+mn-ea"/>
                        <a:cs typeface="+mn-cs"/>
                      </a:defRPr>
                    </a:pPr>
                    <a:fld id="{813806DD-093F-DA48-A372-A495C780604F}" type="CELLRANGE">
                      <a:rPr lang="en-US" sz="1200" baseline="0" dirty="0"/>
                      <a:pPr>
                        <a:defRPr sz="1200" b="1" i="0" u="none" strike="noStrike" kern="1200" spc="0" baseline="0">
                          <a:solidFill>
                            <a:schemeClr val="accent2">
                              <a:lumMod val="60000"/>
                            </a:schemeClr>
                          </a:solidFill>
                          <a:latin typeface="+mn-lt"/>
                          <a:ea typeface="+mn-ea"/>
                          <a:cs typeface="+mn-cs"/>
                        </a:defRPr>
                      </a:pPr>
                      <a:t>[CELLRANGE]</a:t>
                    </a:fld>
                    <a:r>
                      <a:rPr lang="en-US" sz="1200" baseline="0" dirty="0"/>
                      <a:t>, </a:t>
                    </a:r>
                    <a:fld id="{5DACAD46-D953-2D4B-93F1-45D8E20043A9}" type="CATEGORYNAME">
                      <a:rPr lang="en-US" sz="1200" baseline="0" dirty="0"/>
                      <a:pPr>
                        <a:defRPr sz="1200" b="1" i="0" u="none" strike="noStrike" kern="1200" spc="0" baseline="0">
                          <a:solidFill>
                            <a:schemeClr val="accent2">
                              <a:lumMod val="60000"/>
                            </a:schemeClr>
                          </a:solidFill>
                          <a:latin typeface="+mn-lt"/>
                          <a:ea typeface="+mn-ea"/>
                          <a:cs typeface="+mn-cs"/>
                        </a:defRPr>
                      </a:pPr>
                      <a:t>[CATEGORY NAME]</a:t>
                    </a:fld>
                    <a:r>
                      <a:rPr lang="en-US" sz="1200" baseline="0" dirty="0"/>
                      <a:t>, </a:t>
                    </a:r>
                    <a:fld id="{03EDEB4F-5F42-0A41-86C8-601CBD69C2B7}" type="VALUE">
                      <a:rPr lang="en-US" sz="1200" baseline="0" dirty="0"/>
                      <a:pPr>
                        <a:defRPr sz="1200" b="1" i="0" u="none" strike="noStrike" kern="1200" spc="0" baseline="0">
                          <a:solidFill>
                            <a:schemeClr val="accent2">
                              <a:lumMod val="60000"/>
                            </a:schemeClr>
                          </a:solidFill>
                          <a:latin typeface="+mn-lt"/>
                          <a:ea typeface="+mn-ea"/>
                          <a:cs typeface="+mn-cs"/>
                        </a:defRPr>
                      </a:pPr>
                      <a:t>[VALUE]</a:t>
                    </a:fld>
                    <a:endParaRPr lang="en-US" sz="1200" baseline="0" dirty="0"/>
                  </a:p>
                </c:rich>
              </c:tx>
              <c:numFmt formatCode="&quot;$&quot;#,##0" sourceLinked="0"/>
              <c:spPr>
                <a:noFill/>
                <a:ln>
                  <a:noFill/>
                </a:ln>
                <a:effectLst/>
              </c:spPr>
              <c:txPr>
                <a:bodyPr rot="0" spcFirstLastPara="1" vertOverflow="clip" horzOverflow="clip" vert="horz" wrap="square" lIns="38100" tIns="19050" rIns="38100" bIns="19050" anchor="ctr" anchorCtr="1">
                  <a:noAutofit/>
                </a:bodyPr>
                <a:lstStyle/>
                <a:p>
                  <a:pPr>
                    <a:defRPr sz="1200" b="1" i="0" u="none" strike="noStrike" kern="1200" spc="0" baseline="0">
                      <a:solidFill>
                        <a:schemeClr val="accent2">
                          <a:lumMod val="60000"/>
                        </a:schemeClr>
                      </a:solidFill>
                      <a:latin typeface="+mn-lt"/>
                      <a:ea typeface="+mn-ea"/>
                      <a:cs typeface="+mn-cs"/>
                    </a:defRPr>
                  </a:pPr>
                  <a:endParaRPr lang="en-US"/>
                </a:p>
              </c:txPr>
              <c:dLblPos val="outEnd"/>
              <c:showLegendKey val="0"/>
              <c:showVal val="1"/>
              <c:showCatName val="1"/>
              <c:showSerName val="0"/>
              <c:showPercent val="0"/>
              <c:showBubbleSize val="0"/>
              <c:extLst>
                <c:ext xmlns:c15="http://schemas.microsoft.com/office/drawing/2012/chart" uri="{CE6537A1-D6FC-4f65-9D91-7224C49458BB}">
                  <c15:layout>
                    <c:manualLayout>
                      <c:w val="0.26970690089419103"/>
                      <c:h val="9.3381726977849105E-2"/>
                    </c:manualLayout>
                  </c15:layout>
                  <c15:dlblFieldTable/>
                  <c15:showDataLabelsRange val="1"/>
                </c:ext>
                <c:ext xmlns:c16="http://schemas.microsoft.com/office/drawing/2014/chart" uri="{C3380CC4-5D6E-409C-BE32-E72D297353CC}">
                  <c16:uniqueId val="{0000000F-606B-43D3-8D95-A36FC137E32E}"/>
                </c:ext>
              </c:extLst>
            </c:dLbl>
            <c:dLbl>
              <c:idx val="8"/>
              <c:tx>
                <c:rich>
                  <a:bodyPr/>
                  <a:lstStyle/>
                  <a:p>
                    <a:fld id="{9BB31A2A-F00C-9A43-9DF4-CCBD9BD4CD98}" type="CELLRANGE">
                      <a:rPr lang="en-US"/>
                      <a:pPr/>
                      <a:t>[CELLRANGE]</a:t>
                    </a:fld>
                    <a:r>
                      <a:rPr lang="en-US" baseline="0"/>
                      <a:t>, </a:t>
                    </a:r>
                    <a:fld id="{F2BB922F-71DE-8F47-8441-F84B93FAF451}" type="CATEGORYNAME">
                      <a:rPr lang="en-US" baseline="0"/>
                      <a:pPr/>
                      <a:t>[CATEGORY NAME]</a:t>
                    </a:fld>
                    <a:r>
                      <a:rPr lang="en-US" baseline="0"/>
                      <a:t>, </a:t>
                    </a:r>
                    <a:fld id="{2CEBDC65-6B60-4244-BF00-BC6DBCDA67B4}" type="VALUE">
                      <a:rPr lang="en-US" baseline="0"/>
                      <a:pPr/>
                      <a:t>[VALUE]</a:t>
                    </a:fld>
                    <a:endParaRPr lang="en-US" baseline="0"/>
                  </a:p>
                </c:rich>
              </c:tx>
              <c:dLblPos val="outEnd"/>
              <c:showLegendKey val="0"/>
              <c:showVal val="1"/>
              <c:showCatName val="1"/>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0-F883-1F41-890C-414E81A1DFCB}"/>
                </c:ext>
              </c:extLst>
            </c:dLbl>
            <c:numFmt formatCode="&quot;$&quot;#,##0" sourceLinked="0"/>
            <c:spPr>
              <a:noFill/>
              <a:ln>
                <a:noFill/>
              </a:ln>
              <a:effectLst/>
            </c:spPr>
            <c:txPr>
              <a:bodyPr rot="0" spcFirstLastPara="1" vertOverflow="ellipsis" horzOverflow="clip" vert="horz" wrap="square" lIns="38100" tIns="19050" rIns="38100" bIns="19050" anchor="ctr" anchorCtr="1">
                <a:spAutoFit/>
              </a:bodyPr>
              <a:lstStyle/>
              <a:p>
                <a:pPr>
                  <a:defRPr sz="1200" b="1" i="0" u="none" strike="noStrike" kern="1200" spc="0" baseline="0">
                    <a:solidFill>
                      <a:schemeClr val="accent1"/>
                    </a:solidFill>
                    <a:latin typeface="+mn-lt"/>
                    <a:ea typeface="+mn-ea"/>
                    <a:cs typeface="+mn-cs"/>
                  </a:defRPr>
                </a:pPr>
                <a:endParaRPr lang="en-US"/>
              </a:p>
            </c:txPr>
            <c:dLblPos val="outEnd"/>
            <c:showLegendKey val="0"/>
            <c:showVal val="1"/>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a:noFill/>
                  <a:ln>
                    <a:noFill/>
                  </a:ln>
                </c15:spPr>
                <c15:showDataLabelsRange val="1"/>
                <c15:showLeaderLines val="0"/>
              </c:ext>
            </c:extLst>
          </c:dLbls>
          <c:cat>
            <c:strRef>
              <c:f>'Fincom Charts'!$L$1:$L$9</c:f>
              <c:strCache>
                <c:ptCount val="9"/>
                <c:pt idx="0">
                  <c:v>Transfer from SR Fire Alarm</c:v>
                </c:pt>
                <c:pt idx="1">
                  <c:v>Transfer from Compensated Absences</c:v>
                </c:pt>
                <c:pt idx="2">
                  <c:v>Indirect Costs Solid Waste </c:v>
                </c:pt>
                <c:pt idx="3">
                  <c:v>Transfer from RRFA Ambulance</c:v>
                </c:pt>
                <c:pt idx="4">
                  <c:v>Indirect Costs Sewer </c:v>
                </c:pt>
                <c:pt idx="5">
                  <c:v>Indirect Costs Water</c:v>
                </c:pt>
                <c:pt idx="6">
                  <c:v>Local Receipts</c:v>
                </c:pt>
                <c:pt idx="7">
                  <c:v>Net State Aid</c:v>
                </c:pt>
                <c:pt idx="8">
                  <c:v>Local Taxes</c:v>
                </c:pt>
              </c:strCache>
              <c:extLst/>
            </c:strRef>
          </c:cat>
          <c:val>
            <c:numRef>
              <c:f>'Fincom Charts'!$M$1:$M$9</c:f>
              <c:numCache>
                <c:formatCode>_("$"* #,##0_);_("$"* \(#,##0\);_("$"* "-"??_);_(@_)</c:formatCode>
                <c:ptCount val="9"/>
                <c:pt idx="0">
                  <c:v>11484.8</c:v>
                </c:pt>
                <c:pt idx="1">
                  <c:v>67037.03</c:v>
                </c:pt>
                <c:pt idx="2">
                  <c:v>145271.87285100011</c:v>
                </c:pt>
                <c:pt idx="3">
                  <c:v>361018.81</c:v>
                </c:pt>
                <c:pt idx="4">
                  <c:v>411013.10367600003</c:v>
                </c:pt>
                <c:pt idx="5">
                  <c:v>816120.84666699998</c:v>
                </c:pt>
                <c:pt idx="6">
                  <c:v>3584884.9</c:v>
                </c:pt>
                <c:pt idx="7">
                  <c:v>11681666</c:v>
                </c:pt>
                <c:pt idx="8">
                  <c:v>30373841.135000002</c:v>
                </c:pt>
              </c:numCache>
              <c:extLst/>
            </c:numRef>
          </c:val>
          <c:extLst>
            <c:ext xmlns:c15="http://schemas.microsoft.com/office/drawing/2012/chart" uri="{02D57815-91ED-43cb-92C2-25804820EDAC}">
              <c15:datalabelsRange>
                <c15:f>'Fincom Charts'!$N$1:$N$9</c15:f>
                <c15:dlblRangeCache>
                  <c:ptCount val="9"/>
                  <c:pt idx="0">
                    <c:v>0%</c:v>
                  </c:pt>
                  <c:pt idx="1">
                    <c:v>0%</c:v>
                  </c:pt>
                  <c:pt idx="2">
                    <c:v>0%</c:v>
                  </c:pt>
                  <c:pt idx="3">
                    <c:v>1%</c:v>
                  </c:pt>
                  <c:pt idx="4">
                    <c:v>1%</c:v>
                  </c:pt>
                  <c:pt idx="5">
                    <c:v>2%</c:v>
                  </c:pt>
                  <c:pt idx="6">
                    <c:v>8%</c:v>
                  </c:pt>
                  <c:pt idx="7">
                    <c:v>25%</c:v>
                  </c:pt>
                  <c:pt idx="8">
                    <c:v>64%</c:v>
                  </c:pt>
                </c15:dlblRangeCache>
              </c15:datalabelsRange>
            </c:ext>
            <c:ext xmlns:c16="http://schemas.microsoft.com/office/drawing/2014/chart" uri="{C3380CC4-5D6E-409C-BE32-E72D297353CC}">
              <c16:uniqueId val="{00000011-606B-43D3-8D95-A36FC137E32E}"/>
            </c:ext>
          </c:extLst>
        </c:ser>
        <c:dLbls>
          <c:showLegendKey val="0"/>
          <c:showVal val="0"/>
          <c:showCatName val="0"/>
          <c:showSerName val="0"/>
          <c:showPercent val="0"/>
          <c:showBubbleSize val="0"/>
        </c:dLbls>
        <c:gapWidth val="100"/>
        <c:axId val="-2126790512"/>
        <c:axId val="-2126744592"/>
      </c:barChart>
      <c:catAx>
        <c:axId val="-2126790512"/>
        <c:scaling>
          <c:orientation val="minMax"/>
        </c:scaling>
        <c:delete val="1"/>
        <c:axPos val="l"/>
        <c:numFmt formatCode="General" sourceLinked="1"/>
        <c:majorTickMark val="out"/>
        <c:minorTickMark val="none"/>
        <c:tickLblPos val="nextTo"/>
        <c:crossAx val="-2126744592"/>
        <c:crosses val="autoZero"/>
        <c:auto val="1"/>
        <c:lblAlgn val="ctr"/>
        <c:lblOffset val="100"/>
        <c:noMultiLvlLbl val="0"/>
      </c:catAx>
      <c:valAx>
        <c:axId val="-2126744592"/>
        <c:scaling>
          <c:orientation val="minMax"/>
        </c:scaling>
        <c:delete val="0"/>
        <c:axPos val="b"/>
        <c:majorGridlines>
          <c:spPr>
            <a:ln w="9525" cap="flat" cmpd="sng" algn="ctr">
              <a:noFill/>
              <a:round/>
            </a:ln>
            <a:effectLst/>
          </c:spPr>
        </c:majorGridlines>
        <c:numFmt formatCode="_(&quot;$&quot;* #,##0_);_(&quot;$&quot;* \(#,##0\);_(&quot;$&quot;* &quot;-&quot;??_);_(@_)" sourceLinked="1"/>
        <c:majorTickMark val="out"/>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2126790512"/>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0D82484-7A21-4052-9E00-DCB2A8062C6D}" type="datetimeFigureOut">
              <a:rPr lang="en-US" smtClean="0"/>
              <a:t>5/12/22</a:t>
            </a:fld>
            <a:endParaRPr lang="en-US" dirty="0"/>
          </a:p>
        </p:txBody>
      </p:sp>
      <p:sp>
        <p:nvSpPr>
          <p:cNvPr id="4" name="Slide Image Placeholder 3"/>
          <p:cNvSpPr>
            <a:spLocks noGrp="1" noRot="1" noChangeAspect="1"/>
          </p:cNvSpPr>
          <p:nvPr>
            <p:ph type="sldImg" idx="2"/>
          </p:nvPr>
        </p:nvSpPr>
        <p:spPr>
          <a:xfrm>
            <a:off x="2271713" y="1143000"/>
            <a:ext cx="2314575"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2ED4C82-2BBA-429C-8787-ACC5F2A8EB85}" type="slidenum">
              <a:rPr lang="en-US" smtClean="0"/>
              <a:t>‹#›</a:t>
            </a:fld>
            <a:endParaRPr lang="en-US" dirty="0"/>
          </a:p>
        </p:txBody>
      </p:sp>
    </p:spTree>
    <p:extLst>
      <p:ext uri="{BB962C8B-B14F-4D97-AF65-F5344CB8AC3E}">
        <p14:creationId xmlns:p14="http://schemas.microsoft.com/office/powerpoint/2010/main" val="22186314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496485"/>
            <a:ext cx="5829300" cy="3183467"/>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4802717"/>
            <a:ext cx="5143500" cy="2207683"/>
          </a:xfrm>
        </p:spPr>
        <p:txBody>
          <a:bodyPr/>
          <a:lstStyle>
            <a:lvl1pPr marL="0" indent="0" algn="ctr">
              <a:buNone/>
              <a:defRPr sz="1800"/>
            </a:lvl1pPr>
            <a:lvl2pPr marL="342875" indent="0" algn="ctr">
              <a:buNone/>
              <a:defRPr sz="1500"/>
            </a:lvl2pPr>
            <a:lvl3pPr marL="685748" indent="0" algn="ctr">
              <a:buNone/>
              <a:defRPr sz="1350"/>
            </a:lvl3pPr>
            <a:lvl4pPr marL="1028624" indent="0" algn="ctr">
              <a:buNone/>
              <a:defRPr sz="1200"/>
            </a:lvl4pPr>
            <a:lvl5pPr marL="1371498" indent="0" algn="ctr">
              <a:buNone/>
              <a:defRPr sz="1200"/>
            </a:lvl5pPr>
            <a:lvl6pPr marL="1714372" indent="0" algn="ctr">
              <a:buNone/>
              <a:defRPr sz="1200"/>
            </a:lvl6pPr>
            <a:lvl7pPr marL="2057246" indent="0" algn="ctr">
              <a:buNone/>
              <a:defRPr sz="1200"/>
            </a:lvl7pPr>
            <a:lvl8pPr marL="2400120" indent="0" algn="ctr">
              <a:buNone/>
              <a:defRPr sz="1200"/>
            </a:lvl8pPr>
            <a:lvl9pPr marL="2742995"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96C5AC3-4DDA-4133-BC3A-827056308535}" type="datetime1">
              <a:rPr lang="en-US" smtClean="0"/>
              <a:t>5/12/22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51A84A8-93B5-489E-9DC0-7AFD6DDA5BF0}" type="slidenum">
              <a:rPr lang="en-US" smtClean="0"/>
              <a:t>‹#›</a:t>
            </a:fld>
            <a:endParaRPr lang="en-US" dirty="0"/>
          </a:p>
        </p:txBody>
      </p:sp>
    </p:spTree>
    <p:extLst>
      <p:ext uri="{BB962C8B-B14F-4D97-AF65-F5344CB8AC3E}">
        <p14:creationId xmlns:p14="http://schemas.microsoft.com/office/powerpoint/2010/main" val="1624045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2002DA6-4A0D-4170-98C2-266CB2A09F80}" type="datetime1">
              <a:rPr lang="en-US" smtClean="0"/>
              <a:t>5/12/22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51A84A8-93B5-489E-9DC0-7AFD6DDA5BF0}" type="slidenum">
              <a:rPr lang="en-US" smtClean="0"/>
              <a:t>‹#›</a:t>
            </a:fld>
            <a:endParaRPr lang="en-US" dirty="0"/>
          </a:p>
        </p:txBody>
      </p:sp>
    </p:spTree>
    <p:extLst>
      <p:ext uri="{BB962C8B-B14F-4D97-AF65-F5344CB8AC3E}">
        <p14:creationId xmlns:p14="http://schemas.microsoft.com/office/powerpoint/2010/main" val="23424082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8" y="486836"/>
            <a:ext cx="1478756" cy="774911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9" y="486836"/>
            <a:ext cx="4350544" cy="77491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DF0FD53-60CC-46AA-A181-C4CB2C2C6D09}" type="datetime1">
              <a:rPr lang="en-US" smtClean="0"/>
              <a:t>5/12/22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51A84A8-93B5-489E-9DC0-7AFD6DDA5BF0}" type="slidenum">
              <a:rPr lang="en-US" smtClean="0"/>
              <a:t>‹#›</a:t>
            </a:fld>
            <a:endParaRPr lang="en-US" dirty="0"/>
          </a:p>
        </p:txBody>
      </p:sp>
    </p:spTree>
    <p:extLst>
      <p:ext uri="{BB962C8B-B14F-4D97-AF65-F5344CB8AC3E}">
        <p14:creationId xmlns:p14="http://schemas.microsoft.com/office/powerpoint/2010/main" val="8525967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55A74CE-2829-4EC5-8037-2D504625C7CA}" type="datetime1">
              <a:rPr lang="en-US" smtClean="0"/>
              <a:t>5/12/22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51A84A8-93B5-489E-9DC0-7AFD6DDA5BF0}" type="slidenum">
              <a:rPr lang="en-US" smtClean="0"/>
              <a:t>‹#›</a:t>
            </a:fld>
            <a:endParaRPr lang="en-US" dirty="0"/>
          </a:p>
        </p:txBody>
      </p:sp>
    </p:spTree>
    <p:extLst>
      <p:ext uri="{BB962C8B-B14F-4D97-AF65-F5344CB8AC3E}">
        <p14:creationId xmlns:p14="http://schemas.microsoft.com/office/powerpoint/2010/main" val="19558428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8" y="2279657"/>
            <a:ext cx="5915025" cy="3803649"/>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8" y="6119290"/>
            <a:ext cx="5915025" cy="2000249"/>
          </a:xfrm>
        </p:spPr>
        <p:txBody>
          <a:bodyPr/>
          <a:lstStyle>
            <a:lvl1pPr marL="0" indent="0">
              <a:buNone/>
              <a:defRPr sz="1800">
                <a:solidFill>
                  <a:schemeClr val="tx1"/>
                </a:solidFill>
              </a:defRPr>
            </a:lvl1pPr>
            <a:lvl2pPr marL="342875" indent="0">
              <a:buNone/>
              <a:defRPr sz="1500">
                <a:solidFill>
                  <a:schemeClr val="tx1">
                    <a:tint val="75000"/>
                  </a:schemeClr>
                </a:solidFill>
              </a:defRPr>
            </a:lvl2pPr>
            <a:lvl3pPr marL="685748" indent="0">
              <a:buNone/>
              <a:defRPr sz="1350">
                <a:solidFill>
                  <a:schemeClr val="tx1">
                    <a:tint val="75000"/>
                  </a:schemeClr>
                </a:solidFill>
              </a:defRPr>
            </a:lvl3pPr>
            <a:lvl4pPr marL="1028624" indent="0">
              <a:buNone/>
              <a:defRPr sz="1200">
                <a:solidFill>
                  <a:schemeClr val="tx1">
                    <a:tint val="75000"/>
                  </a:schemeClr>
                </a:solidFill>
              </a:defRPr>
            </a:lvl4pPr>
            <a:lvl5pPr marL="1371498" indent="0">
              <a:buNone/>
              <a:defRPr sz="1200">
                <a:solidFill>
                  <a:schemeClr val="tx1">
                    <a:tint val="75000"/>
                  </a:schemeClr>
                </a:solidFill>
              </a:defRPr>
            </a:lvl5pPr>
            <a:lvl6pPr marL="1714372" indent="0">
              <a:buNone/>
              <a:defRPr sz="1200">
                <a:solidFill>
                  <a:schemeClr val="tx1">
                    <a:tint val="75000"/>
                  </a:schemeClr>
                </a:solidFill>
              </a:defRPr>
            </a:lvl6pPr>
            <a:lvl7pPr marL="2057246" indent="0">
              <a:buNone/>
              <a:defRPr sz="1200">
                <a:solidFill>
                  <a:schemeClr val="tx1">
                    <a:tint val="75000"/>
                  </a:schemeClr>
                </a:solidFill>
              </a:defRPr>
            </a:lvl7pPr>
            <a:lvl8pPr marL="2400120" indent="0">
              <a:buNone/>
              <a:defRPr sz="1200">
                <a:solidFill>
                  <a:schemeClr val="tx1">
                    <a:tint val="75000"/>
                  </a:schemeClr>
                </a:solidFill>
              </a:defRPr>
            </a:lvl8pPr>
            <a:lvl9pPr marL="2742995"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28B128-C4F0-4D25-9CC1-442E92297E27}" type="datetime1">
              <a:rPr lang="en-US" smtClean="0"/>
              <a:t>5/12/22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51A84A8-93B5-489E-9DC0-7AFD6DDA5BF0}" type="slidenum">
              <a:rPr lang="en-US" smtClean="0"/>
              <a:t>‹#›</a:t>
            </a:fld>
            <a:endParaRPr lang="en-US" dirty="0"/>
          </a:p>
        </p:txBody>
      </p:sp>
    </p:spTree>
    <p:extLst>
      <p:ext uri="{BB962C8B-B14F-4D97-AF65-F5344CB8AC3E}">
        <p14:creationId xmlns:p14="http://schemas.microsoft.com/office/powerpoint/2010/main" val="20421363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434167"/>
            <a:ext cx="291465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434167"/>
            <a:ext cx="291465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639FFBC-D649-4F84-9B9E-473BFE7C36B1}" type="datetime1">
              <a:rPr lang="en-US" smtClean="0"/>
              <a:t>5/12/22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51A84A8-93B5-489E-9DC0-7AFD6DDA5BF0}" type="slidenum">
              <a:rPr lang="en-US" smtClean="0"/>
              <a:t>‹#›</a:t>
            </a:fld>
            <a:endParaRPr lang="en-US" dirty="0"/>
          </a:p>
        </p:txBody>
      </p:sp>
    </p:spTree>
    <p:extLst>
      <p:ext uri="{BB962C8B-B14F-4D97-AF65-F5344CB8AC3E}">
        <p14:creationId xmlns:p14="http://schemas.microsoft.com/office/powerpoint/2010/main" val="35496191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2" y="486840"/>
            <a:ext cx="5915025" cy="17674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241552"/>
            <a:ext cx="2901255" cy="1098549"/>
          </a:xfrm>
        </p:spPr>
        <p:txBody>
          <a:bodyPr anchor="b"/>
          <a:lstStyle>
            <a:lvl1pPr marL="0" indent="0">
              <a:buNone/>
              <a:defRPr sz="1800" b="1"/>
            </a:lvl1pPr>
            <a:lvl2pPr marL="342875" indent="0">
              <a:buNone/>
              <a:defRPr sz="1500" b="1"/>
            </a:lvl2pPr>
            <a:lvl3pPr marL="685748" indent="0">
              <a:buNone/>
              <a:defRPr sz="1350" b="1"/>
            </a:lvl3pPr>
            <a:lvl4pPr marL="1028624" indent="0">
              <a:buNone/>
              <a:defRPr sz="1200" b="1"/>
            </a:lvl4pPr>
            <a:lvl5pPr marL="1371498" indent="0">
              <a:buNone/>
              <a:defRPr sz="1200" b="1"/>
            </a:lvl5pPr>
            <a:lvl6pPr marL="1714372" indent="0">
              <a:buNone/>
              <a:defRPr sz="1200" b="1"/>
            </a:lvl6pPr>
            <a:lvl7pPr marL="2057246" indent="0">
              <a:buNone/>
              <a:defRPr sz="1200" b="1"/>
            </a:lvl7pPr>
            <a:lvl8pPr marL="2400120" indent="0">
              <a:buNone/>
              <a:defRPr sz="1200" b="1"/>
            </a:lvl8pPr>
            <a:lvl9pPr marL="2742995"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3340100"/>
            <a:ext cx="2901255"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6" y="2241552"/>
            <a:ext cx="2915543" cy="1098549"/>
          </a:xfrm>
        </p:spPr>
        <p:txBody>
          <a:bodyPr anchor="b"/>
          <a:lstStyle>
            <a:lvl1pPr marL="0" indent="0">
              <a:buNone/>
              <a:defRPr sz="1800" b="1"/>
            </a:lvl1pPr>
            <a:lvl2pPr marL="342875" indent="0">
              <a:buNone/>
              <a:defRPr sz="1500" b="1"/>
            </a:lvl2pPr>
            <a:lvl3pPr marL="685748" indent="0">
              <a:buNone/>
              <a:defRPr sz="1350" b="1"/>
            </a:lvl3pPr>
            <a:lvl4pPr marL="1028624" indent="0">
              <a:buNone/>
              <a:defRPr sz="1200" b="1"/>
            </a:lvl4pPr>
            <a:lvl5pPr marL="1371498" indent="0">
              <a:buNone/>
              <a:defRPr sz="1200" b="1"/>
            </a:lvl5pPr>
            <a:lvl6pPr marL="1714372" indent="0">
              <a:buNone/>
              <a:defRPr sz="1200" b="1"/>
            </a:lvl6pPr>
            <a:lvl7pPr marL="2057246" indent="0">
              <a:buNone/>
              <a:defRPr sz="1200" b="1"/>
            </a:lvl7pPr>
            <a:lvl8pPr marL="2400120" indent="0">
              <a:buNone/>
              <a:defRPr sz="1200" b="1"/>
            </a:lvl8pPr>
            <a:lvl9pPr marL="2742995"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6" y="3340100"/>
            <a:ext cx="2915543"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5533ABE-68A5-4714-9672-C94CE97F958E}" type="datetime1">
              <a:rPr lang="en-US" smtClean="0"/>
              <a:t>5/12/22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51A84A8-93B5-489E-9DC0-7AFD6DDA5BF0}" type="slidenum">
              <a:rPr lang="en-US" smtClean="0"/>
              <a:t>‹#›</a:t>
            </a:fld>
            <a:endParaRPr lang="en-US" dirty="0"/>
          </a:p>
        </p:txBody>
      </p:sp>
    </p:spTree>
    <p:extLst>
      <p:ext uri="{BB962C8B-B14F-4D97-AF65-F5344CB8AC3E}">
        <p14:creationId xmlns:p14="http://schemas.microsoft.com/office/powerpoint/2010/main" val="35054777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DD0501A-F3EE-4D2A-8FAD-D4CB0CB28FD6}" type="datetime1">
              <a:rPr lang="en-US" smtClean="0"/>
              <a:t>5/12/22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51A84A8-93B5-489E-9DC0-7AFD6DDA5BF0}" type="slidenum">
              <a:rPr lang="en-US" smtClean="0"/>
              <a:t>‹#›</a:t>
            </a:fld>
            <a:endParaRPr lang="en-US" dirty="0"/>
          </a:p>
        </p:txBody>
      </p:sp>
    </p:spTree>
    <p:extLst>
      <p:ext uri="{BB962C8B-B14F-4D97-AF65-F5344CB8AC3E}">
        <p14:creationId xmlns:p14="http://schemas.microsoft.com/office/powerpoint/2010/main" val="38005208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BE7B7E-6691-4871-8D05-385391872F7E}" type="datetime1">
              <a:rPr lang="en-US" smtClean="0"/>
              <a:t>5/12/22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51A84A8-93B5-489E-9DC0-7AFD6DDA5BF0}" type="slidenum">
              <a:rPr lang="en-US" smtClean="0"/>
              <a:t>‹#›</a:t>
            </a:fld>
            <a:endParaRPr lang="en-US" dirty="0"/>
          </a:p>
        </p:txBody>
      </p:sp>
    </p:spTree>
    <p:extLst>
      <p:ext uri="{BB962C8B-B14F-4D97-AF65-F5344CB8AC3E}">
        <p14:creationId xmlns:p14="http://schemas.microsoft.com/office/powerpoint/2010/main" val="16323743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6" y="1316573"/>
            <a:ext cx="3471863" cy="649816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875" indent="0">
              <a:buNone/>
              <a:defRPr sz="1050"/>
            </a:lvl2pPr>
            <a:lvl3pPr marL="685748" indent="0">
              <a:buNone/>
              <a:defRPr sz="900"/>
            </a:lvl3pPr>
            <a:lvl4pPr marL="1028624" indent="0">
              <a:buNone/>
              <a:defRPr sz="750"/>
            </a:lvl4pPr>
            <a:lvl5pPr marL="1371498" indent="0">
              <a:buNone/>
              <a:defRPr sz="750"/>
            </a:lvl5pPr>
            <a:lvl6pPr marL="1714372" indent="0">
              <a:buNone/>
              <a:defRPr sz="750"/>
            </a:lvl6pPr>
            <a:lvl7pPr marL="2057246" indent="0">
              <a:buNone/>
              <a:defRPr sz="750"/>
            </a:lvl7pPr>
            <a:lvl8pPr marL="2400120" indent="0">
              <a:buNone/>
              <a:defRPr sz="750"/>
            </a:lvl8pPr>
            <a:lvl9pPr marL="2742995"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E5E15F78-E21A-43F3-BE84-301F7DBD8EF6}" type="datetime1">
              <a:rPr lang="en-US" smtClean="0"/>
              <a:t>5/12/22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51A84A8-93B5-489E-9DC0-7AFD6DDA5BF0}" type="slidenum">
              <a:rPr lang="en-US" smtClean="0"/>
              <a:t>‹#›</a:t>
            </a:fld>
            <a:endParaRPr lang="en-US" dirty="0"/>
          </a:p>
        </p:txBody>
      </p:sp>
    </p:spTree>
    <p:extLst>
      <p:ext uri="{BB962C8B-B14F-4D97-AF65-F5344CB8AC3E}">
        <p14:creationId xmlns:p14="http://schemas.microsoft.com/office/powerpoint/2010/main" val="23421375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6" y="1316573"/>
            <a:ext cx="3471863" cy="6498167"/>
          </a:xfrm>
        </p:spPr>
        <p:txBody>
          <a:bodyPr anchor="t"/>
          <a:lstStyle>
            <a:lvl1pPr marL="0" indent="0">
              <a:buNone/>
              <a:defRPr sz="2400"/>
            </a:lvl1pPr>
            <a:lvl2pPr marL="342875" indent="0">
              <a:buNone/>
              <a:defRPr sz="2100"/>
            </a:lvl2pPr>
            <a:lvl3pPr marL="685748" indent="0">
              <a:buNone/>
              <a:defRPr sz="1800"/>
            </a:lvl3pPr>
            <a:lvl4pPr marL="1028624" indent="0">
              <a:buNone/>
              <a:defRPr sz="1500"/>
            </a:lvl4pPr>
            <a:lvl5pPr marL="1371498" indent="0">
              <a:buNone/>
              <a:defRPr sz="1500"/>
            </a:lvl5pPr>
            <a:lvl6pPr marL="1714372" indent="0">
              <a:buNone/>
              <a:defRPr sz="1500"/>
            </a:lvl6pPr>
            <a:lvl7pPr marL="2057246" indent="0">
              <a:buNone/>
              <a:defRPr sz="1500"/>
            </a:lvl7pPr>
            <a:lvl8pPr marL="2400120" indent="0">
              <a:buNone/>
              <a:defRPr sz="1500"/>
            </a:lvl8pPr>
            <a:lvl9pPr marL="2742995" indent="0">
              <a:buNone/>
              <a:defRPr sz="1500"/>
            </a:lvl9pPr>
          </a:lstStyle>
          <a:p>
            <a:r>
              <a:rPr lang="en-US" dirty="0"/>
              <a:t>Click icon to add picture</a:t>
            </a:r>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875" indent="0">
              <a:buNone/>
              <a:defRPr sz="1050"/>
            </a:lvl2pPr>
            <a:lvl3pPr marL="685748" indent="0">
              <a:buNone/>
              <a:defRPr sz="900"/>
            </a:lvl3pPr>
            <a:lvl4pPr marL="1028624" indent="0">
              <a:buNone/>
              <a:defRPr sz="750"/>
            </a:lvl4pPr>
            <a:lvl5pPr marL="1371498" indent="0">
              <a:buNone/>
              <a:defRPr sz="750"/>
            </a:lvl5pPr>
            <a:lvl6pPr marL="1714372" indent="0">
              <a:buNone/>
              <a:defRPr sz="750"/>
            </a:lvl6pPr>
            <a:lvl7pPr marL="2057246" indent="0">
              <a:buNone/>
              <a:defRPr sz="750"/>
            </a:lvl7pPr>
            <a:lvl8pPr marL="2400120" indent="0">
              <a:buNone/>
              <a:defRPr sz="750"/>
            </a:lvl8pPr>
            <a:lvl9pPr marL="2742995"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309A6560-E23C-4E67-B5AB-F32B941DED46}" type="datetime1">
              <a:rPr lang="en-US" smtClean="0"/>
              <a:t>5/12/22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51A84A8-93B5-489E-9DC0-7AFD6DDA5BF0}" type="slidenum">
              <a:rPr lang="en-US" smtClean="0"/>
              <a:t>‹#›</a:t>
            </a:fld>
            <a:endParaRPr lang="en-US" dirty="0"/>
          </a:p>
        </p:txBody>
      </p:sp>
    </p:spTree>
    <p:extLst>
      <p:ext uri="{BB962C8B-B14F-4D97-AF65-F5344CB8AC3E}">
        <p14:creationId xmlns:p14="http://schemas.microsoft.com/office/powerpoint/2010/main" val="16597253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40"/>
            <a:ext cx="5915025" cy="176741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8475140"/>
            <a:ext cx="1543050" cy="486833"/>
          </a:xfrm>
          <a:prstGeom prst="rect">
            <a:avLst/>
          </a:prstGeom>
        </p:spPr>
        <p:txBody>
          <a:bodyPr vert="horz" lIns="91440" tIns="45720" rIns="91440" bIns="45720" rtlCol="0" anchor="ctr"/>
          <a:lstStyle>
            <a:lvl1pPr algn="l">
              <a:defRPr sz="900">
                <a:solidFill>
                  <a:schemeClr val="tx1">
                    <a:tint val="75000"/>
                  </a:schemeClr>
                </a:solidFill>
              </a:defRPr>
            </a:lvl1pPr>
          </a:lstStyle>
          <a:p>
            <a:fld id="{E141503C-956F-4B72-9B45-E529AB903A33}" type="datetime1">
              <a:rPr lang="en-US" smtClean="0"/>
              <a:t>5/12/22</a:t>
            </a:fld>
            <a:endParaRPr lang="en-US" dirty="0"/>
          </a:p>
        </p:txBody>
      </p:sp>
      <p:sp>
        <p:nvSpPr>
          <p:cNvPr id="5" name="Footer Placeholder 4"/>
          <p:cNvSpPr>
            <a:spLocks noGrp="1"/>
          </p:cNvSpPr>
          <p:nvPr>
            <p:ph type="ftr" sz="quarter" idx="3"/>
          </p:nvPr>
        </p:nvSpPr>
        <p:spPr>
          <a:xfrm>
            <a:off x="2271713" y="8475140"/>
            <a:ext cx="2314575" cy="48683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5907314" y="8840264"/>
            <a:ext cx="609827" cy="243417"/>
          </a:xfrm>
          <a:prstGeom prst="rect">
            <a:avLst/>
          </a:prstGeom>
        </p:spPr>
        <p:txBody>
          <a:bodyPr vert="horz" lIns="91440" tIns="45720" rIns="91440" bIns="45720" rtlCol="0" anchor="ctr"/>
          <a:lstStyle>
            <a:lvl1pPr algn="r">
              <a:defRPr sz="1000">
                <a:solidFill>
                  <a:schemeClr val="tx1">
                    <a:tint val="75000"/>
                  </a:schemeClr>
                </a:solidFill>
              </a:defRPr>
            </a:lvl1pPr>
          </a:lstStyle>
          <a:p>
            <a:fld id="{951A84A8-93B5-489E-9DC0-7AFD6DDA5BF0}" type="slidenum">
              <a:rPr lang="en-US" smtClean="0"/>
              <a:pPr/>
              <a:t>‹#›</a:t>
            </a:fld>
            <a:endParaRPr lang="en-US" dirty="0"/>
          </a:p>
        </p:txBody>
      </p:sp>
      <p:sp>
        <p:nvSpPr>
          <p:cNvPr id="8" name="fl" descr="Information Classification: General">
            <a:extLst>
              <a:ext uri="{FF2B5EF4-FFF2-40B4-BE49-F238E27FC236}">
                <a16:creationId xmlns:a16="http://schemas.microsoft.com/office/drawing/2014/main" id="{F9963106-8842-4289-BED2-1FCE129FC3DE}"/>
              </a:ext>
            </a:extLst>
          </p:cNvPr>
          <p:cNvSpPr txBox="1"/>
          <p:nvPr userDrawn="1"/>
        </p:nvSpPr>
        <p:spPr>
          <a:xfrm>
            <a:off x="0" y="8816340"/>
            <a:ext cx="6858000" cy="230832"/>
          </a:xfrm>
          <a:prstGeom prst="rect">
            <a:avLst/>
          </a:prstGeom>
          <a:noFill/>
        </p:spPr>
        <p:txBody>
          <a:bodyPr vert="horz" rtlCol="0">
            <a:spAutoFit/>
          </a:bodyPr>
          <a:lstStyle/>
          <a:p>
            <a:pPr algn="l"/>
            <a:r>
              <a:rPr lang="en-US" sz="900" b="0" i="0" u="none" baseline="0">
                <a:solidFill>
                  <a:srgbClr val="000000"/>
                </a:solidFill>
                <a:latin typeface="Arial" panose="020B0604020202020204" pitchFamily="34" charset="0"/>
              </a:rPr>
              <a:t>Information Classification: General</a:t>
            </a:r>
          </a:p>
        </p:txBody>
      </p:sp>
    </p:spTree>
    <p:extLst>
      <p:ext uri="{BB962C8B-B14F-4D97-AF65-F5344CB8AC3E}">
        <p14:creationId xmlns:p14="http://schemas.microsoft.com/office/powerpoint/2010/main" val="129872286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685748"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38" indent="-171438" algn="l" defTabSz="685748"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12" indent="-171438" algn="l" defTabSz="685748"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186" indent="-171438" algn="l" defTabSz="685748"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060" indent="-171438" algn="l" defTabSz="68574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2935" indent="-171438" algn="l" defTabSz="68574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808" indent="-171438" algn="l" defTabSz="68574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684" indent="-171438" algn="l" defTabSz="68574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558" indent="-171438" algn="l" defTabSz="68574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432" indent="-171438" algn="l" defTabSz="68574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48" rtl="0" eaLnBrk="1" latinLnBrk="0" hangingPunct="1">
        <a:defRPr sz="1350" kern="1200">
          <a:solidFill>
            <a:schemeClr val="tx1"/>
          </a:solidFill>
          <a:latin typeface="+mn-lt"/>
          <a:ea typeface="+mn-ea"/>
          <a:cs typeface="+mn-cs"/>
        </a:defRPr>
      </a:lvl1pPr>
      <a:lvl2pPr marL="342875" algn="l" defTabSz="685748" rtl="0" eaLnBrk="1" latinLnBrk="0" hangingPunct="1">
        <a:defRPr sz="1350" kern="1200">
          <a:solidFill>
            <a:schemeClr val="tx1"/>
          </a:solidFill>
          <a:latin typeface="+mn-lt"/>
          <a:ea typeface="+mn-ea"/>
          <a:cs typeface="+mn-cs"/>
        </a:defRPr>
      </a:lvl2pPr>
      <a:lvl3pPr marL="685748" algn="l" defTabSz="685748" rtl="0" eaLnBrk="1" latinLnBrk="0" hangingPunct="1">
        <a:defRPr sz="1350" kern="1200">
          <a:solidFill>
            <a:schemeClr val="tx1"/>
          </a:solidFill>
          <a:latin typeface="+mn-lt"/>
          <a:ea typeface="+mn-ea"/>
          <a:cs typeface="+mn-cs"/>
        </a:defRPr>
      </a:lvl3pPr>
      <a:lvl4pPr marL="1028624" algn="l" defTabSz="685748" rtl="0" eaLnBrk="1" latinLnBrk="0" hangingPunct="1">
        <a:defRPr sz="1350" kern="1200">
          <a:solidFill>
            <a:schemeClr val="tx1"/>
          </a:solidFill>
          <a:latin typeface="+mn-lt"/>
          <a:ea typeface="+mn-ea"/>
          <a:cs typeface="+mn-cs"/>
        </a:defRPr>
      </a:lvl4pPr>
      <a:lvl5pPr marL="1371498" algn="l" defTabSz="685748" rtl="0" eaLnBrk="1" latinLnBrk="0" hangingPunct="1">
        <a:defRPr sz="1350" kern="1200">
          <a:solidFill>
            <a:schemeClr val="tx1"/>
          </a:solidFill>
          <a:latin typeface="+mn-lt"/>
          <a:ea typeface="+mn-ea"/>
          <a:cs typeface="+mn-cs"/>
        </a:defRPr>
      </a:lvl5pPr>
      <a:lvl6pPr marL="1714372" algn="l" defTabSz="685748" rtl="0" eaLnBrk="1" latinLnBrk="0" hangingPunct="1">
        <a:defRPr sz="1350" kern="1200">
          <a:solidFill>
            <a:schemeClr val="tx1"/>
          </a:solidFill>
          <a:latin typeface="+mn-lt"/>
          <a:ea typeface="+mn-ea"/>
          <a:cs typeface="+mn-cs"/>
        </a:defRPr>
      </a:lvl6pPr>
      <a:lvl7pPr marL="2057246" algn="l" defTabSz="685748" rtl="0" eaLnBrk="1" latinLnBrk="0" hangingPunct="1">
        <a:defRPr sz="1350" kern="1200">
          <a:solidFill>
            <a:schemeClr val="tx1"/>
          </a:solidFill>
          <a:latin typeface="+mn-lt"/>
          <a:ea typeface="+mn-ea"/>
          <a:cs typeface="+mn-cs"/>
        </a:defRPr>
      </a:lvl7pPr>
      <a:lvl8pPr marL="2400120" algn="l" defTabSz="685748" rtl="0" eaLnBrk="1" latinLnBrk="0" hangingPunct="1">
        <a:defRPr sz="1350" kern="1200">
          <a:solidFill>
            <a:schemeClr val="tx1"/>
          </a:solidFill>
          <a:latin typeface="+mn-lt"/>
          <a:ea typeface="+mn-ea"/>
          <a:cs typeface="+mn-cs"/>
        </a:defRPr>
      </a:lvl8pPr>
      <a:lvl9pPr marL="2742995" algn="l" defTabSz="685748"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75795612-2238-423F-ACE1-A0461BCF1F04}"/>
              </a:ext>
            </a:extLst>
          </p:cNvPr>
          <p:cNvGrpSpPr/>
          <p:nvPr/>
        </p:nvGrpSpPr>
        <p:grpSpPr>
          <a:xfrm>
            <a:off x="133350" y="114300"/>
            <a:ext cx="6527666" cy="9029072"/>
            <a:chOff x="0" y="1"/>
            <a:chExt cx="6858000" cy="9123526"/>
          </a:xfrm>
        </p:grpSpPr>
        <p:sp>
          <p:nvSpPr>
            <p:cNvPr id="17" name="Rectangle 16">
              <a:extLst>
                <a:ext uri="{FF2B5EF4-FFF2-40B4-BE49-F238E27FC236}">
                  <a16:creationId xmlns:a16="http://schemas.microsoft.com/office/drawing/2014/main" id="{451FFD6A-323F-4065-8185-F05372D8A0AE}"/>
                </a:ext>
              </a:extLst>
            </p:cNvPr>
            <p:cNvSpPr/>
            <p:nvPr/>
          </p:nvSpPr>
          <p:spPr>
            <a:xfrm>
              <a:off x="0" y="1"/>
              <a:ext cx="6858000" cy="167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18" name="Rectangle 17">
              <a:extLst>
                <a:ext uri="{FF2B5EF4-FFF2-40B4-BE49-F238E27FC236}">
                  <a16:creationId xmlns:a16="http://schemas.microsoft.com/office/drawing/2014/main" id="{79AB15B5-E586-455A-B3EF-84282A75BA4F}"/>
                </a:ext>
              </a:extLst>
            </p:cNvPr>
            <p:cNvSpPr/>
            <p:nvPr/>
          </p:nvSpPr>
          <p:spPr>
            <a:xfrm>
              <a:off x="0" y="4094328"/>
              <a:ext cx="6858000" cy="50291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457200" tIns="731520" rIns="457200" bIns="457200" numCol="1" spcCol="0" rtlCol="0" fromWordArt="0" anchor="b" anchorCtr="0" forceAA="0" compatLnSpc="1">
              <a:prstTxWarp prst="textNoShape">
                <a:avLst/>
              </a:prstTxWarp>
              <a:noAutofit/>
            </a:bodyPr>
            <a:lstStyle/>
            <a:p>
              <a:pPr algn="ctr">
                <a:spcBef>
                  <a:spcPts val="600"/>
                </a:spcBef>
              </a:pPr>
              <a:r>
                <a:rPr lang="en-US" sz="1400" dirty="0">
                  <a:solidFill>
                    <a:srgbClr val="FFFFFF"/>
                  </a:solidFill>
                  <a:ea typeface="Times New Roman" panose="02020603050405020304" pitchFamily="18" charset="0"/>
                  <a:cs typeface="Times New Roman" panose="02020603050405020304" pitchFamily="18" charset="0"/>
                </a:rPr>
                <a:t>General and Enterprise Funds</a:t>
              </a:r>
              <a:endParaRPr lang="en-US" sz="1400" dirty="0">
                <a:ea typeface="Times New Roman" panose="02020603050405020304" pitchFamily="18" charset="0"/>
                <a:cs typeface="Times New Roman" panose="02020603050405020304" pitchFamily="18" charset="0"/>
              </a:endParaRPr>
            </a:p>
            <a:p>
              <a:pPr algn="ctr">
                <a:spcBef>
                  <a:spcPts val="600"/>
                </a:spcBef>
              </a:pPr>
              <a:r>
                <a:rPr lang="en-US" sz="1400" dirty="0">
                  <a:solidFill>
                    <a:srgbClr val="FFFFFF"/>
                  </a:solidFill>
                  <a:ea typeface="Times New Roman" panose="02020603050405020304" pitchFamily="18" charset="0"/>
                  <a:cs typeface="Times New Roman" panose="02020603050405020304" pitchFamily="18" charset="0"/>
                </a:rPr>
                <a:t> </a:t>
              </a:r>
              <a:endParaRPr lang="en-US" sz="1400" dirty="0">
                <a:ea typeface="Times New Roman" panose="02020603050405020304" pitchFamily="18" charset="0"/>
                <a:cs typeface="Times New Roman" panose="02020603050405020304" pitchFamily="18" charset="0"/>
              </a:endParaRPr>
            </a:p>
            <a:p>
              <a:pPr algn="ctr">
                <a:spcBef>
                  <a:spcPts val="600"/>
                </a:spcBef>
              </a:pPr>
              <a:r>
                <a:rPr lang="en-US" sz="1400" dirty="0">
                  <a:solidFill>
                    <a:srgbClr val="FFFFFF"/>
                  </a:solidFill>
                  <a:ea typeface="Times New Roman" panose="02020603050405020304" pitchFamily="18" charset="0"/>
                  <a:cs typeface="Times New Roman" panose="02020603050405020304" pitchFamily="18" charset="0"/>
                </a:rPr>
                <a:t>July 1, 2022, to June 30, 2023</a:t>
              </a:r>
              <a:endParaRPr lang="en-US" sz="1400" dirty="0">
                <a:ea typeface="Times New Roman" panose="02020603050405020304" pitchFamily="18" charset="0"/>
                <a:cs typeface="Times New Roman" panose="02020603050405020304" pitchFamily="18" charset="0"/>
              </a:endParaRPr>
            </a:p>
            <a:p>
              <a:pPr algn="ctr">
                <a:spcBef>
                  <a:spcPts val="600"/>
                </a:spcBef>
              </a:pPr>
              <a:r>
                <a:rPr lang="en-US" sz="1400" b="1" dirty="0">
                  <a:solidFill>
                    <a:srgbClr val="FFFFFF"/>
                  </a:solidFill>
                  <a:ea typeface="Times New Roman" panose="02020603050405020304" pitchFamily="18" charset="0"/>
                  <a:cs typeface="Times New Roman" panose="02020603050405020304" pitchFamily="18" charset="0"/>
                </a:rPr>
                <a:t>Finance Committee</a:t>
              </a:r>
              <a:endParaRPr lang="en-US" sz="1400" dirty="0">
                <a:ea typeface="Times New Roman" panose="02020603050405020304" pitchFamily="18" charset="0"/>
                <a:cs typeface="Times New Roman" panose="02020603050405020304" pitchFamily="18" charset="0"/>
              </a:endParaRPr>
            </a:p>
            <a:p>
              <a:pPr algn="ctr">
                <a:spcBef>
                  <a:spcPts val="600"/>
                </a:spcBef>
              </a:pPr>
              <a:r>
                <a:rPr lang="en-US" sz="1400" dirty="0">
                  <a:solidFill>
                    <a:srgbClr val="FFFFFF"/>
                  </a:solidFill>
                  <a:ea typeface="Times New Roman" panose="02020603050405020304" pitchFamily="18" charset="0"/>
                  <a:cs typeface="Times New Roman" panose="02020603050405020304" pitchFamily="18" charset="0"/>
                </a:rPr>
                <a:t>Patrick J. Duggan, Chairman</a:t>
              </a:r>
              <a:endParaRPr lang="en-US" sz="1400" dirty="0">
                <a:ea typeface="Times New Roman" panose="02020603050405020304" pitchFamily="18" charset="0"/>
                <a:cs typeface="Times New Roman" panose="02020603050405020304" pitchFamily="18" charset="0"/>
              </a:endParaRPr>
            </a:p>
            <a:p>
              <a:pPr algn="ctr">
                <a:spcBef>
                  <a:spcPts val="600"/>
                </a:spcBef>
              </a:pPr>
              <a:r>
                <a:rPr lang="en-US" sz="1400" dirty="0">
                  <a:solidFill>
                    <a:srgbClr val="FFFFFF"/>
                  </a:solidFill>
                  <a:ea typeface="Times New Roman" panose="02020603050405020304" pitchFamily="18" charset="0"/>
                  <a:cs typeface="Times New Roman" panose="02020603050405020304" pitchFamily="18" charset="0"/>
                </a:rPr>
                <a:t>Michael Sigda, Vice‐Chairman</a:t>
              </a:r>
              <a:endParaRPr lang="en-US" sz="1400" dirty="0">
                <a:ea typeface="Times New Roman" panose="02020603050405020304" pitchFamily="18" charset="0"/>
                <a:cs typeface="Times New Roman" panose="02020603050405020304" pitchFamily="18" charset="0"/>
              </a:endParaRPr>
            </a:p>
            <a:p>
              <a:pPr algn="ctr">
                <a:spcBef>
                  <a:spcPts val="600"/>
                </a:spcBef>
              </a:pPr>
              <a:r>
                <a:rPr lang="en-US" sz="1400" dirty="0">
                  <a:solidFill>
                    <a:srgbClr val="FFFFFF"/>
                  </a:solidFill>
                  <a:ea typeface="Times New Roman" panose="02020603050405020304" pitchFamily="18" charset="0"/>
                  <a:cs typeface="Times New Roman" panose="02020603050405020304" pitchFamily="18" charset="0"/>
                </a:rPr>
                <a:t>Brian McFarland, Clerk</a:t>
              </a:r>
              <a:endParaRPr lang="en-US" sz="1400" dirty="0">
                <a:ea typeface="Times New Roman" panose="02020603050405020304" pitchFamily="18" charset="0"/>
                <a:cs typeface="Times New Roman" panose="02020603050405020304" pitchFamily="18" charset="0"/>
              </a:endParaRPr>
            </a:p>
            <a:p>
              <a:pPr algn="ctr">
                <a:spcBef>
                  <a:spcPts val="600"/>
                </a:spcBef>
              </a:pPr>
              <a:r>
                <a:rPr lang="en-US" sz="1400" dirty="0">
                  <a:solidFill>
                    <a:srgbClr val="FFFFFF"/>
                  </a:solidFill>
                  <a:ea typeface="Times New Roman" panose="02020603050405020304" pitchFamily="18" charset="0"/>
                  <a:cs typeface="Times New Roman" panose="02020603050405020304" pitchFamily="18" charset="0"/>
                </a:rPr>
                <a:t>Peter Mahoney</a:t>
              </a:r>
            </a:p>
            <a:p>
              <a:pPr algn="ctr">
                <a:spcBef>
                  <a:spcPts val="600"/>
                </a:spcBef>
              </a:pPr>
              <a:r>
                <a:rPr lang="en-US" sz="1400" dirty="0">
                  <a:solidFill>
                    <a:srgbClr val="FFFFFF"/>
                  </a:solidFill>
                  <a:ea typeface="Times New Roman" panose="02020603050405020304" pitchFamily="18" charset="0"/>
                  <a:cs typeface="Times New Roman" panose="02020603050405020304" pitchFamily="18" charset="0"/>
                </a:rPr>
                <a:t>Susan Godwin</a:t>
              </a:r>
              <a:endParaRPr lang="en-US" sz="1400" dirty="0">
                <a:ea typeface="Times New Roman" panose="02020603050405020304" pitchFamily="18" charset="0"/>
                <a:cs typeface="Times New Roman" panose="02020603050405020304" pitchFamily="18" charset="0"/>
              </a:endParaRPr>
            </a:p>
            <a:p>
              <a:pPr algn="ctr">
                <a:spcBef>
                  <a:spcPts val="600"/>
                </a:spcBef>
              </a:pPr>
              <a:r>
                <a:rPr lang="en-US" sz="1400" dirty="0">
                  <a:solidFill>
                    <a:srgbClr val="FFFFFF"/>
                  </a:solidFill>
                  <a:ea typeface="Times New Roman" panose="02020603050405020304" pitchFamily="18" charset="0"/>
                  <a:cs typeface="Times New Roman" panose="02020603050405020304" pitchFamily="18" charset="0"/>
                </a:rPr>
                <a:t>Scott McLellan</a:t>
              </a:r>
              <a:endParaRPr lang="en-US" sz="1400" dirty="0">
                <a:ea typeface="Times New Roman" panose="02020603050405020304" pitchFamily="18" charset="0"/>
                <a:cs typeface="Times New Roman" panose="02020603050405020304" pitchFamily="18" charset="0"/>
              </a:endParaRPr>
            </a:p>
            <a:p>
              <a:pPr algn="ctr">
                <a:spcBef>
                  <a:spcPts val="600"/>
                </a:spcBef>
              </a:pPr>
              <a:r>
                <a:rPr lang="en-US" sz="1400" dirty="0">
                  <a:solidFill>
                    <a:srgbClr val="FFFFFF"/>
                  </a:solidFill>
                  <a:ea typeface="Times New Roman" panose="02020603050405020304" pitchFamily="18" charset="0"/>
                  <a:cs typeface="Times New Roman" panose="02020603050405020304" pitchFamily="18" charset="0"/>
                </a:rPr>
                <a:t>Andrea Piekarski</a:t>
              </a:r>
              <a:endParaRPr lang="en-US" sz="1400" dirty="0">
                <a:ea typeface="Times New Roman" panose="02020603050405020304" pitchFamily="18" charset="0"/>
                <a:cs typeface="Times New Roman" panose="02020603050405020304" pitchFamily="18" charset="0"/>
              </a:endParaRPr>
            </a:p>
            <a:p>
              <a:pPr algn="ctr">
                <a:spcBef>
                  <a:spcPts val="600"/>
                </a:spcBef>
              </a:pPr>
              <a:r>
                <a:rPr lang="en-US" sz="1400" dirty="0">
                  <a:solidFill>
                    <a:srgbClr val="FFFFFF"/>
                  </a:solidFill>
                  <a:ea typeface="Times New Roman" panose="02020603050405020304" pitchFamily="18" charset="0"/>
                  <a:cs typeface="Times New Roman" panose="02020603050405020304" pitchFamily="18" charset="0"/>
                </a:rPr>
                <a:t>Barry Horne</a:t>
              </a:r>
            </a:p>
            <a:p>
              <a:pPr algn="ctr">
                <a:spcBef>
                  <a:spcPts val="600"/>
                </a:spcBef>
              </a:pPr>
              <a:r>
                <a:rPr lang="en-US" sz="1400" dirty="0">
                  <a:solidFill>
                    <a:srgbClr val="FFFFFF"/>
                  </a:solidFill>
                  <a:ea typeface="Times New Roman" panose="02020603050405020304" pitchFamily="18" charset="0"/>
                  <a:cs typeface="Times New Roman" panose="02020603050405020304" pitchFamily="18" charset="0"/>
                </a:rPr>
                <a:t>Nakeya Miller</a:t>
              </a:r>
              <a:endParaRPr lang="en-US" sz="1400" dirty="0">
                <a:ea typeface="Times New Roman" panose="02020603050405020304" pitchFamily="18" charset="0"/>
                <a:cs typeface="Times New Roman" panose="02020603050405020304" pitchFamily="18" charset="0"/>
              </a:endParaRPr>
            </a:p>
            <a:p>
              <a:pPr algn="ctr">
                <a:spcBef>
                  <a:spcPts val="600"/>
                </a:spcBef>
              </a:pPr>
              <a:r>
                <a:rPr lang="en-US" sz="1400" dirty="0">
                  <a:solidFill>
                    <a:srgbClr val="FFFFFF"/>
                  </a:solidFill>
                  <a:ea typeface="Times New Roman" panose="02020603050405020304" pitchFamily="18" charset="0"/>
                  <a:cs typeface="Times New Roman" panose="02020603050405020304" pitchFamily="18" charset="0"/>
                </a:rPr>
                <a:t>  </a:t>
              </a:r>
              <a:endParaRPr lang="en-US" sz="1400" dirty="0">
                <a:ea typeface="Times New Roman" panose="02020603050405020304" pitchFamily="18" charset="0"/>
                <a:cs typeface="Times New Roman" panose="02020603050405020304" pitchFamily="18" charset="0"/>
              </a:endParaRPr>
            </a:p>
          </p:txBody>
        </p:sp>
      </p:grpSp>
      <p:pic>
        <p:nvPicPr>
          <p:cNvPr id="20" name="Picture 19">
            <a:extLst>
              <a:ext uri="{FF2B5EF4-FFF2-40B4-BE49-F238E27FC236}">
                <a16:creationId xmlns:a16="http://schemas.microsoft.com/office/drawing/2014/main" id="{4C48DD9B-F57C-4CA4-9DDD-AF2FE557F440}"/>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962561" y="404447"/>
            <a:ext cx="2926080" cy="2084705"/>
          </a:xfrm>
          <a:prstGeom prst="rect">
            <a:avLst/>
          </a:prstGeom>
          <a:noFill/>
        </p:spPr>
      </p:pic>
      <p:sp>
        <p:nvSpPr>
          <p:cNvPr id="23" name="TextBox 22">
            <a:extLst>
              <a:ext uri="{FF2B5EF4-FFF2-40B4-BE49-F238E27FC236}">
                <a16:creationId xmlns:a16="http://schemas.microsoft.com/office/drawing/2014/main" id="{6E5F014C-ABFB-4B7B-8E00-66A6669D5D1F}"/>
              </a:ext>
            </a:extLst>
          </p:cNvPr>
          <p:cNvSpPr txBox="1"/>
          <p:nvPr/>
        </p:nvSpPr>
        <p:spPr>
          <a:xfrm>
            <a:off x="1550798" y="2692976"/>
            <a:ext cx="4107051" cy="1200329"/>
          </a:xfrm>
          <a:prstGeom prst="rect">
            <a:avLst/>
          </a:prstGeom>
          <a:noFill/>
        </p:spPr>
        <p:txBody>
          <a:bodyPr wrap="square">
            <a:spAutoFit/>
          </a:bodyPr>
          <a:lstStyle/>
          <a:p>
            <a:pPr algn="ctr"/>
            <a:r>
              <a:rPr lang="en-US" sz="1800" u="sng" cap="all" dirty="0">
                <a:effectLst/>
                <a:latin typeface="Calibri" panose="020F0502020204030204" pitchFamily="34" charset="0"/>
                <a:ea typeface="Calibri" panose="020F0502020204030204" pitchFamily="34" charset="0"/>
                <a:cs typeface="Times New Roman" panose="02020603050405020304" pitchFamily="18" charset="0"/>
              </a:rPr>
              <a:t>Report of the Finance Committee</a:t>
            </a:r>
          </a:p>
          <a:p>
            <a:pPr algn="ctr"/>
            <a:r>
              <a:rPr lang="en-US" dirty="0"/>
              <a:t>TOWN OF HOLBROOK, MASSACHUSETTS FISCAL YEAR 2023 FINANCIAL REPORT &amp; OPERATING BUDGET</a:t>
            </a:r>
          </a:p>
        </p:txBody>
      </p:sp>
      <p:sp>
        <p:nvSpPr>
          <p:cNvPr id="3" name="Slide Number Placeholder 2">
            <a:extLst>
              <a:ext uri="{FF2B5EF4-FFF2-40B4-BE49-F238E27FC236}">
                <a16:creationId xmlns:a16="http://schemas.microsoft.com/office/drawing/2014/main" id="{D0B0585E-0072-4189-ACBF-DA7BFF99820B}"/>
              </a:ext>
            </a:extLst>
          </p:cNvPr>
          <p:cNvSpPr>
            <a:spLocks noGrp="1"/>
          </p:cNvSpPr>
          <p:nvPr>
            <p:ph type="sldNum" sz="quarter" idx="12"/>
          </p:nvPr>
        </p:nvSpPr>
        <p:spPr/>
        <p:txBody>
          <a:bodyPr/>
          <a:lstStyle/>
          <a:p>
            <a:fld id="{951A84A8-93B5-489E-9DC0-7AFD6DDA5BF0}" type="slidenum">
              <a:rPr lang="en-US" smtClean="0"/>
              <a:t>1</a:t>
            </a:fld>
            <a:endParaRPr lang="en-US" dirty="0"/>
          </a:p>
        </p:txBody>
      </p:sp>
    </p:spTree>
    <p:extLst>
      <p:ext uri="{BB962C8B-B14F-4D97-AF65-F5344CB8AC3E}">
        <p14:creationId xmlns:p14="http://schemas.microsoft.com/office/powerpoint/2010/main" val="21186415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B01364D-7F46-AD29-67EC-AE979FA976AB}"/>
              </a:ext>
            </a:extLst>
          </p:cNvPr>
          <p:cNvSpPr>
            <a:spLocks noGrp="1"/>
          </p:cNvSpPr>
          <p:nvPr>
            <p:ph type="sldNum" sz="quarter" idx="12"/>
          </p:nvPr>
        </p:nvSpPr>
        <p:spPr/>
        <p:txBody>
          <a:bodyPr/>
          <a:lstStyle/>
          <a:p>
            <a:fld id="{951A84A8-93B5-489E-9DC0-7AFD6DDA5BF0}" type="slidenum">
              <a:rPr lang="en-US" smtClean="0"/>
              <a:t>10</a:t>
            </a:fld>
            <a:endParaRPr lang="en-US" dirty="0"/>
          </a:p>
        </p:txBody>
      </p:sp>
      <p:sp>
        <p:nvSpPr>
          <p:cNvPr id="6" name="TextBox 5">
            <a:extLst>
              <a:ext uri="{FF2B5EF4-FFF2-40B4-BE49-F238E27FC236}">
                <a16:creationId xmlns:a16="http://schemas.microsoft.com/office/drawing/2014/main" id="{1805B0C5-FBBE-BC51-CC21-38E9703ECCE0}"/>
              </a:ext>
            </a:extLst>
          </p:cNvPr>
          <p:cNvSpPr txBox="1"/>
          <p:nvPr/>
        </p:nvSpPr>
        <p:spPr>
          <a:xfrm>
            <a:off x="1852331" y="340957"/>
            <a:ext cx="2899063" cy="369332"/>
          </a:xfrm>
          <a:prstGeom prst="rect">
            <a:avLst/>
          </a:prstGeom>
          <a:noFill/>
        </p:spPr>
        <p:txBody>
          <a:bodyPr wrap="none" rtlCol="0">
            <a:spAutoFit/>
          </a:bodyPr>
          <a:lstStyle/>
          <a:p>
            <a:r>
              <a:rPr lang="en-US" dirty="0">
                <a:solidFill>
                  <a:srgbClr val="17365D"/>
                </a:solidFill>
              </a:rPr>
              <a:t>Single Family Average Tax Bill</a:t>
            </a:r>
          </a:p>
        </p:txBody>
      </p:sp>
      <p:sp>
        <p:nvSpPr>
          <p:cNvPr id="7" name="TextBox 6">
            <a:extLst>
              <a:ext uri="{FF2B5EF4-FFF2-40B4-BE49-F238E27FC236}">
                <a16:creationId xmlns:a16="http://schemas.microsoft.com/office/drawing/2014/main" id="{1F4FD298-8A60-482B-A4F9-5145276BFF11}"/>
              </a:ext>
            </a:extLst>
          </p:cNvPr>
          <p:cNvSpPr txBox="1"/>
          <p:nvPr/>
        </p:nvSpPr>
        <p:spPr>
          <a:xfrm>
            <a:off x="1114424" y="8385778"/>
            <a:ext cx="5505449" cy="246221"/>
          </a:xfrm>
          <a:prstGeom prst="rect">
            <a:avLst/>
          </a:prstGeom>
          <a:noFill/>
        </p:spPr>
        <p:txBody>
          <a:bodyPr wrap="square">
            <a:spAutoFit/>
          </a:bodyPr>
          <a:lstStyle/>
          <a:p>
            <a:r>
              <a:rPr lang="en-US" sz="1000" dirty="0"/>
              <a:t>Per Massachusetts Department of Local Services (DLS) Data Analytics and Resources Bureau</a:t>
            </a:r>
          </a:p>
        </p:txBody>
      </p:sp>
      <p:pic>
        <p:nvPicPr>
          <p:cNvPr id="8" name="object 2">
            <a:extLst>
              <a:ext uri="{FF2B5EF4-FFF2-40B4-BE49-F238E27FC236}">
                <a16:creationId xmlns:a16="http://schemas.microsoft.com/office/drawing/2014/main" id="{65DDB7DC-D02D-2F7B-E7F7-67C15704226A}"/>
              </a:ext>
            </a:extLst>
          </p:cNvPr>
          <p:cNvPicPr/>
          <p:nvPr/>
        </p:nvPicPr>
        <p:blipFill>
          <a:blip r:embed="rId2" cstate="print"/>
          <a:stretch>
            <a:fillRect/>
          </a:stretch>
        </p:blipFill>
        <p:spPr>
          <a:xfrm>
            <a:off x="518636" y="1445221"/>
            <a:ext cx="5820727" cy="4860607"/>
          </a:xfrm>
          <a:prstGeom prst="rect">
            <a:avLst/>
          </a:prstGeom>
        </p:spPr>
      </p:pic>
    </p:spTree>
    <p:extLst>
      <p:ext uri="{BB962C8B-B14F-4D97-AF65-F5344CB8AC3E}">
        <p14:creationId xmlns:p14="http://schemas.microsoft.com/office/powerpoint/2010/main" val="2269305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B01364D-7F46-AD29-67EC-AE979FA976AB}"/>
              </a:ext>
            </a:extLst>
          </p:cNvPr>
          <p:cNvSpPr>
            <a:spLocks noGrp="1"/>
          </p:cNvSpPr>
          <p:nvPr>
            <p:ph type="sldNum" sz="quarter" idx="12"/>
          </p:nvPr>
        </p:nvSpPr>
        <p:spPr/>
        <p:txBody>
          <a:bodyPr/>
          <a:lstStyle/>
          <a:p>
            <a:fld id="{951A84A8-93B5-489E-9DC0-7AFD6DDA5BF0}" type="slidenum">
              <a:rPr lang="en-US" smtClean="0"/>
              <a:t>11</a:t>
            </a:fld>
            <a:endParaRPr lang="en-US" dirty="0"/>
          </a:p>
        </p:txBody>
      </p:sp>
      <p:sp>
        <p:nvSpPr>
          <p:cNvPr id="7" name="TextBox 6">
            <a:extLst>
              <a:ext uri="{FF2B5EF4-FFF2-40B4-BE49-F238E27FC236}">
                <a16:creationId xmlns:a16="http://schemas.microsoft.com/office/drawing/2014/main" id="{1F4FD298-8A60-482B-A4F9-5145276BFF11}"/>
              </a:ext>
            </a:extLst>
          </p:cNvPr>
          <p:cNvSpPr txBox="1"/>
          <p:nvPr/>
        </p:nvSpPr>
        <p:spPr>
          <a:xfrm>
            <a:off x="1113185" y="8545602"/>
            <a:ext cx="5505449" cy="246221"/>
          </a:xfrm>
          <a:prstGeom prst="rect">
            <a:avLst/>
          </a:prstGeom>
          <a:noFill/>
        </p:spPr>
        <p:txBody>
          <a:bodyPr wrap="square">
            <a:spAutoFit/>
          </a:bodyPr>
          <a:lstStyle/>
          <a:p>
            <a:r>
              <a:rPr lang="en-US" sz="1000" dirty="0"/>
              <a:t>Per Massachusetts Department of Local Services (DLS) Data Analytics and Resources Bureau</a:t>
            </a:r>
          </a:p>
        </p:txBody>
      </p:sp>
      <p:pic>
        <p:nvPicPr>
          <p:cNvPr id="11" name="Picture 10">
            <a:extLst>
              <a:ext uri="{FF2B5EF4-FFF2-40B4-BE49-F238E27FC236}">
                <a16:creationId xmlns:a16="http://schemas.microsoft.com/office/drawing/2014/main" id="{E6D2008C-6BB3-D41D-C71A-2A6A0138C944}"/>
              </a:ext>
            </a:extLst>
          </p:cNvPr>
          <p:cNvPicPr>
            <a:picLocks noChangeAspect="1"/>
          </p:cNvPicPr>
          <p:nvPr/>
        </p:nvPicPr>
        <p:blipFill>
          <a:blip r:embed="rId2"/>
          <a:stretch>
            <a:fillRect/>
          </a:stretch>
        </p:blipFill>
        <p:spPr>
          <a:xfrm>
            <a:off x="1226673" y="5105678"/>
            <a:ext cx="3968950" cy="3563034"/>
          </a:xfrm>
          <a:prstGeom prst="rect">
            <a:avLst/>
          </a:prstGeom>
        </p:spPr>
      </p:pic>
      <p:pic>
        <p:nvPicPr>
          <p:cNvPr id="4" name="Picture 3">
            <a:extLst>
              <a:ext uri="{FF2B5EF4-FFF2-40B4-BE49-F238E27FC236}">
                <a16:creationId xmlns:a16="http://schemas.microsoft.com/office/drawing/2014/main" id="{2D8CEBC7-B696-7D16-1A6E-9DA903AA3329}"/>
              </a:ext>
            </a:extLst>
          </p:cNvPr>
          <p:cNvPicPr>
            <a:picLocks noChangeAspect="1"/>
          </p:cNvPicPr>
          <p:nvPr/>
        </p:nvPicPr>
        <p:blipFill>
          <a:blip r:embed="rId3"/>
          <a:stretch>
            <a:fillRect/>
          </a:stretch>
        </p:blipFill>
        <p:spPr>
          <a:xfrm>
            <a:off x="896250" y="329039"/>
            <a:ext cx="4629796" cy="4553585"/>
          </a:xfrm>
          <a:prstGeom prst="rect">
            <a:avLst/>
          </a:prstGeom>
        </p:spPr>
      </p:pic>
      <p:graphicFrame>
        <p:nvGraphicFramePr>
          <p:cNvPr id="9" name="object 2">
            <a:extLst>
              <a:ext uri="{FF2B5EF4-FFF2-40B4-BE49-F238E27FC236}">
                <a16:creationId xmlns:a16="http://schemas.microsoft.com/office/drawing/2014/main" id="{340CE74C-6FB1-FA35-3A0F-9ADCF7932538}"/>
              </a:ext>
            </a:extLst>
          </p:cNvPr>
          <p:cNvGraphicFramePr>
            <a:graphicFrameLocks noGrp="1"/>
          </p:cNvGraphicFramePr>
          <p:nvPr>
            <p:extLst>
              <p:ext uri="{D42A27DB-BD31-4B8C-83A1-F6EECF244321}">
                <p14:modId xmlns:p14="http://schemas.microsoft.com/office/powerpoint/2010/main" val="2484224925"/>
              </p:ext>
            </p:extLst>
          </p:nvPr>
        </p:nvGraphicFramePr>
        <p:xfrm>
          <a:off x="5160189" y="5033445"/>
          <a:ext cx="1458445" cy="1082490"/>
        </p:xfrm>
        <a:graphic>
          <a:graphicData uri="http://schemas.openxmlformats.org/drawingml/2006/table">
            <a:tbl>
              <a:tblPr firstRow="1" bandRow="1">
                <a:tableStyleId>{2D5ABB26-0587-4C30-8999-92F81FD0307C}</a:tableStyleId>
              </a:tblPr>
              <a:tblGrid>
                <a:gridCol w="242047">
                  <a:extLst>
                    <a:ext uri="{9D8B030D-6E8A-4147-A177-3AD203B41FA5}">
                      <a16:colId xmlns:a16="http://schemas.microsoft.com/office/drawing/2014/main" val="20000"/>
                    </a:ext>
                  </a:extLst>
                </a:gridCol>
                <a:gridCol w="410135">
                  <a:extLst>
                    <a:ext uri="{9D8B030D-6E8A-4147-A177-3AD203B41FA5}">
                      <a16:colId xmlns:a16="http://schemas.microsoft.com/office/drawing/2014/main" val="20001"/>
                    </a:ext>
                  </a:extLst>
                </a:gridCol>
                <a:gridCol w="806263">
                  <a:extLst>
                    <a:ext uri="{9D8B030D-6E8A-4147-A177-3AD203B41FA5}">
                      <a16:colId xmlns:a16="http://schemas.microsoft.com/office/drawing/2014/main" val="20002"/>
                    </a:ext>
                  </a:extLst>
                </a:gridCol>
              </a:tblGrid>
              <a:tr h="161925">
                <a:tc>
                  <a:txBody>
                    <a:bodyPr/>
                    <a:lstStyle/>
                    <a:p>
                      <a:pPr marL="48895">
                        <a:lnSpc>
                          <a:spcPct val="100000"/>
                        </a:lnSpc>
                        <a:spcBef>
                          <a:spcPts val="320"/>
                        </a:spcBef>
                      </a:pPr>
                      <a:r>
                        <a:rPr sz="600" b="1" spc="-20" dirty="0">
                          <a:solidFill>
                            <a:srgbClr val="FFFFFF"/>
                          </a:solidFill>
                          <a:latin typeface="Segoe UI"/>
                          <a:cs typeface="Segoe UI"/>
                        </a:rPr>
                        <a:t>Year</a:t>
                      </a:r>
                      <a:endParaRPr sz="600" dirty="0">
                        <a:latin typeface="Segoe UI"/>
                        <a:cs typeface="Segoe UI"/>
                      </a:endParaRPr>
                    </a:p>
                  </a:txBody>
                  <a:tcPr marL="0" marR="0" marT="35859" marB="0">
                    <a:lnL w="19050">
                      <a:solidFill>
                        <a:srgbClr val="D8D8D8"/>
                      </a:solidFill>
                      <a:prstDash val="solid"/>
                    </a:lnL>
                    <a:lnT w="19050">
                      <a:solidFill>
                        <a:srgbClr val="D8D8D8"/>
                      </a:solidFill>
                      <a:prstDash val="solid"/>
                    </a:lnT>
                    <a:lnB w="9525">
                      <a:solidFill>
                        <a:srgbClr val="464646"/>
                      </a:solidFill>
                      <a:prstDash val="solid"/>
                    </a:lnB>
                    <a:solidFill>
                      <a:srgbClr val="259FDA"/>
                    </a:solidFill>
                  </a:tcPr>
                </a:tc>
                <a:tc>
                  <a:txBody>
                    <a:bodyPr/>
                    <a:lstStyle/>
                    <a:p>
                      <a:pPr marL="3175" algn="ctr">
                        <a:lnSpc>
                          <a:spcPct val="100000"/>
                        </a:lnSpc>
                        <a:spcBef>
                          <a:spcPts val="320"/>
                        </a:spcBef>
                      </a:pPr>
                      <a:r>
                        <a:rPr sz="600" b="1" spc="-10" dirty="0">
                          <a:solidFill>
                            <a:srgbClr val="FFFFFF"/>
                          </a:solidFill>
                          <a:latin typeface="Segoe UI"/>
                          <a:cs typeface="Segoe UI"/>
                        </a:rPr>
                        <a:t>Moody's</a:t>
                      </a:r>
                      <a:endParaRPr sz="600" dirty="0">
                        <a:latin typeface="Segoe UI"/>
                        <a:cs typeface="Segoe UI"/>
                      </a:endParaRPr>
                    </a:p>
                  </a:txBody>
                  <a:tcPr marL="0" marR="0" marT="35859" marB="0">
                    <a:lnT w="19050">
                      <a:solidFill>
                        <a:srgbClr val="D8D8D8"/>
                      </a:solidFill>
                      <a:prstDash val="solid"/>
                    </a:lnT>
                    <a:lnB w="9525">
                      <a:solidFill>
                        <a:srgbClr val="464646"/>
                      </a:solidFill>
                      <a:prstDash val="solid"/>
                    </a:lnB>
                    <a:solidFill>
                      <a:srgbClr val="259FDA"/>
                    </a:solidFill>
                  </a:tcPr>
                </a:tc>
                <a:tc>
                  <a:txBody>
                    <a:bodyPr/>
                    <a:lstStyle/>
                    <a:p>
                      <a:pPr algn="ctr">
                        <a:lnSpc>
                          <a:spcPct val="100000"/>
                        </a:lnSpc>
                        <a:spcBef>
                          <a:spcPts val="320"/>
                        </a:spcBef>
                      </a:pPr>
                      <a:r>
                        <a:rPr sz="600" b="1" spc="-10" dirty="0">
                          <a:solidFill>
                            <a:srgbClr val="FFFFFF"/>
                          </a:solidFill>
                          <a:latin typeface="Segoe UI"/>
                          <a:cs typeface="Segoe UI"/>
                        </a:rPr>
                        <a:t>Standard </a:t>
                      </a:r>
                      <a:r>
                        <a:rPr sz="600" b="1" dirty="0">
                          <a:solidFill>
                            <a:srgbClr val="FFFFFF"/>
                          </a:solidFill>
                          <a:latin typeface="Segoe UI"/>
                          <a:cs typeface="Segoe UI"/>
                        </a:rPr>
                        <a:t>&amp;</a:t>
                      </a:r>
                      <a:r>
                        <a:rPr sz="600" b="1" spc="-10" dirty="0">
                          <a:solidFill>
                            <a:srgbClr val="FFFFFF"/>
                          </a:solidFill>
                          <a:latin typeface="Segoe UI"/>
                          <a:cs typeface="Segoe UI"/>
                        </a:rPr>
                        <a:t> Poor's</a:t>
                      </a:r>
                      <a:endParaRPr sz="600" dirty="0">
                        <a:latin typeface="Segoe UI"/>
                        <a:cs typeface="Segoe UI"/>
                      </a:endParaRPr>
                    </a:p>
                  </a:txBody>
                  <a:tcPr marL="0" marR="0" marT="35859" marB="0">
                    <a:lnR w="19050">
                      <a:solidFill>
                        <a:srgbClr val="464646"/>
                      </a:solidFill>
                      <a:prstDash val="solid"/>
                    </a:lnR>
                    <a:lnT w="19050">
                      <a:solidFill>
                        <a:srgbClr val="D8D8D8"/>
                      </a:solidFill>
                      <a:prstDash val="solid"/>
                    </a:lnT>
                    <a:lnB w="9525">
                      <a:solidFill>
                        <a:srgbClr val="464646"/>
                      </a:solidFill>
                      <a:prstDash val="solid"/>
                    </a:lnB>
                    <a:solidFill>
                      <a:srgbClr val="259FDA"/>
                    </a:solidFill>
                  </a:tcPr>
                </a:tc>
                <a:extLst>
                  <a:ext uri="{0D108BD9-81ED-4DB2-BD59-A6C34878D82A}">
                    <a16:rowId xmlns:a16="http://schemas.microsoft.com/office/drawing/2014/main" val="10000"/>
                  </a:ext>
                </a:extLst>
              </a:tr>
              <a:tr h="150159">
                <a:tc>
                  <a:txBody>
                    <a:bodyPr/>
                    <a:lstStyle/>
                    <a:p>
                      <a:pPr marL="34925">
                        <a:lnSpc>
                          <a:spcPct val="100000"/>
                        </a:lnSpc>
                        <a:spcBef>
                          <a:spcPts val="240"/>
                        </a:spcBef>
                      </a:pPr>
                      <a:r>
                        <a:rPr sz="600" spc="-20" dirty="0">
                          <a:solidFill>
                            <a:srgbClr val="4C4C4C"/>
                          </a:solidFill>
                          <a:latin typeface="Segoe UI"/>
                          <a:cs typeface="Segoe UI"/>
                        </a:rPr>
                        <a:t>2021</a:t>
                      </a:r>
                      <a:endParaRPr sz="600" dirty="0">
                        <a:latin typeface="Segoe UI"/>
                        <a:cs typeface="Segoe UI"/>
                      </a:endParaRPr>
                    </a:p>
                  </a:txBody>
                  <a:tcPr marL="0" marR="0" marT="26894" marB="0">
                    <a:lnL w="28575">
                      <a:solidFill>
                        <a:srgbClr val="D8D8D8"/>
                      </a:solidFill>
                      <a:prstDash val="solid"/>
                    </a:lnL>
                    <a:lnR w="19050">
                      <a:solidFill>
                        <a:srgbClr val="464646"/>
                      </a:solidFill>
                      <a:prstDash val="solid"/>
                    </a:lnR>
                    <a:lnT w="9525">
                      <a:solidFill>
                        <a:srgbClr val="464646"/>
                      </a:solidFill>
                      <a:prstDash val="solid"/>
                    </a:lnT>
                    <a:lnB w="19050">
                      <a:solidFill>
                        <a:srgbClr val="464646"/>
                      </a:solidFill>
                      <a:prstDash val="solid"/>
                    </a:lnB>
                  </a:tcPr>
                </a:tc>
                <a:tc>
                  <a:txBody>
                    <a:bodyPr/>
                    <a:lstStyle/>
                    <a:p>
                      <a:pPr>
                        <a:lnSpc>
                          <a:spcPct val="100000"/>
                        </a:lnSpc>
                      </a:pPr>
                      <a:endParaRPr sz="800" dirty="0">
                        <a:latin typeface="Times New Roman"/>
                        <a:cs typeface="Times New Roman"/>
                      </a:endParaRPr>
                    </a:p>
                  </a:txBody>
                  <a:tcPr marL="0" marR="0" marT="0" marB="0">
                    <a:lnL w="19050">
                      <a:solidFill>
                        <a:srgbClr val="464646"/>
                      </a:solidFill>
                      <a:prstDash val="solid"/>
                    </a:lnL>
                    <a:lnR w="19050">
                      <a:solidFill>
                        <a:srgbClr val="464646"/>
                      </a:solidFill>
                      <a:prstDash val="solid"/>
                    </a:lnR>
                    <a:lnT w="9525">
                      <a:solidFill>
                        <a:srgbClr val="464646"/>
                      </a:solidFill>
                      <a:prstDash val="solid"/>
                    </a:lnT>
                    <a:lnB w="19050">
                      <a:solidFill>
                        <a:srgbClr val="464646"/>
                      </a:solidFill>
                      <a:prstDash val="solid"/>
                    </a:lnB>
                  </a:tcPr>
                </a:tc>
                <a:tc>
                  <a:txBody>
                    <a:bodyPr/>
                    <a:lstStyle/>
                    <a:p>
                      <a:pPr algn="ctr">
                        <a:lnSpc>
                          <a:spcPct val="100000"/>
                        </a:lnSpc>
                        <a:spcBef>
                          <a:spcPts val="240"/>
                        </a:spcBef>
                      </a:pPr>
                      <a:r>
                        <a:rPr sz="600" spc="-25" dirty="0">
                          <a:solidFill>
                            <a:srgbClr val="4C4C4C"/>
                          </a:solidFill>
                          <a:latin typeface="Segoe UI"/>
                          <a:cs typeface="Segoe UI"/>
                        </a:rPr>
                        <a:t>AA-</a:t>
                      </a:r>
                      <a:endParaRPr sz="600" dirty="0">
                        <a:latin typeface="Segoe UI"/>
                        <a:cs typeface="Segoe UI"/>
                      </a:endParaRPr>
                    </a:p>
                  </a:txBody>
                  <a:tcPr marL="0" marR="0" marT="26894" marB="0">
                    <a:lnL w="19050">
                      <a:solidFill>
                        <a:srgbClr val="464646"/>
                      </a:solidFill>
                      <a:prstDash val="solid"/>
                    </a:lnL>
                    <a:lnR w="28575">
                      <a:solidFill>
                        <a:srgbClr val="464646"/>
                      </a:solidFill>
                      <a:prstDash val="solid"/>
                    </a:lnR>
                    <a:lnT w="9525">
                      <a:solidFill>
                        <a:srgbClr val="464646"/>
                      </a:solidFill>
                      <a:prstDash val="solid"/>
                    </a:lnT>
                    <a:lnB w="19050">
                      <a:solidFill>
                        <a:srgbClr val="464646"/>
                      </a:solidFill>
                      <a:prstDash val="solid"/>
                    </a:lnB>
                  </a:tcPr>
                </a:tc>
                <a:extLst>
                  <a:ext uri="{0D108BD9-81ED-4DB2-BD59-A6C34878D82A}">
                    <a16:rowId xmlns:a16="http://schemas.microsoft.com/office/drawing/2014/main" val="10001"/>
                  </a:ext>
                </a:extLst>
              </a:tr>
              <a:tr h="153521">
                <a:tc>
                  <a:txBody>
                    <a:bodyPr/>
                    <a:lstStyle/>
                    <a:p>
                      <a:pPr marL="34925">
                        <a:lnSpc>
                          <a:spcPct val="100000"/>
                        </a:lnSpc>
                        <a:spcBef>
                          <a:spcPts val="265"/>
                        </a:spcBef>
                      </a:pPr>
                      <a:r>
                        <a:rPr sz="600" spc="-20" dirty="0">
                          <a:solidFill>
                            <a:srgbClr val="4C4C4C"/>
                          </a:solidFill>
                          <a:latin typeface="Segoe UI"/>
                          <a:cs typeface="Segoe UI"/>
                        </a:rPr>
                        <a:t>2020</a:t>
                      </a:r>
                      <a:endParaRPr sz="600" dirty="0">
                        <a:latin typeface="Segoe UI"/>
                        <a:cs typeface="Segoe UI"/>
                      </a:endParaRPr>
                    </a:p>
                  </a:txBody>
                  <a:tcPr marL="0" marR="0" marT="29696" marB="0">
                    <a:lnL w="28575">
                      <a:solidFill>
                        <a:srgbClr val="D8D8D8"/>
                      </a:solidFill>
                      <a:prstDash val="solid"/>
                    </a:lnL>
                    <a:lnR w="19050">
                      <a:solidFill>
                        <a:srgbClr val="464646"/>
                      </a:solidFill>
                      <a:prstDash val="solid"/>
                    </a:lnR>
                    <a:lnT w="19050">
                      <a:solidFill>
                        <a:srgbClr val="464646"/>
                      </a:solidFill>
                      <a:prstDash val="solid"/>
                    </a:lnT>
                    <a:lnB w="19050">
                      <a:solidFill>
                        <a:srgbClr val="464646"/>
                      </a:solidFill>
                      <a:prstDash val="solid"/>
                    </a:lnB>
                    <a:solidFill>
                      <a:srgbClr val="E7E7E7"/>
                    </a:solidFill>
                  </a:tcPr>
                </a:tc>
                <a:tc>
                  <a:txBody>
                    <a:bodyPr/>
                    <a:lstStyle/>
                    <a:p>
                      <a:pPr algn="ctr">
                        <a:lnSpc>
                          <a:spcPct val="100000"/>
                        </a:lnSpc>
                        <a:spcBef>
                          <a:spcPts val="265"/>
                        </a:spcBef>
                      </a:pPr>
                      <a:r>
                        <a:rPr sz="600" spc="-25" dirty="0">
                          <a:solidFill>
                            <a:srgbClr val="4C4C4C"/>
                          </a:solidFill>
                          <a:latin typeface="Segoe UI"/>
                          <a:cs typeface="Segoe UI"/>
                        </a:rPr>
                        <a:t>A2</a:t>
                      </a:r>
                      <a:endParaRPr sz="600" dirty="0">
                        <a:latin typeface="Segoe UI"/>
                        <a:cs typeface="Segoe UI"/>
                      </a:endParaRPr>
                    </a:p>
                  </a:txBody>
                  <a:tcPr marL="0" marR="0" marT="29696" marB="0">
                    <a:lnL w="19050">
                      <a:solidFill>
                        <a:srgbClr val="464646"/>
                      </a:solidFill>
                      <a:prstDash val="solid"/>
                    </a:lnL>
                    <a:lnR w="19050">
                      <a:solidFill>
                        <a:srgbClr val="464646"/>
                      </a:solidFill>
                      <a:prstDash val="solid"/>
                    </a:lnR>
                    <a:lnT w="19050">
                      <a:solidFill>
                        <a:srgbClr val="464646"/>
                      </a:solidFill>
                      <a:prstDash val="solid"/>
                    </a:lnT>
                    <a:lnB w="19050">
                      <a:solidFill>
                        <a:srgbClr val="464646"/>
                      </a:solidFill>
                      <a:prstDash val="solid"/>
                    </a:lnB>
                    <a:solidFill>
                      <a:srgbClr val="E7E7E7"/>
                    </a:solidFill>
                  </a:tcPr>
                </a:tc>
                <a:tc>
                  <a:txBody>
                    <a:bodyPr/>
                    <a:lstStyle/>
                    <a:p>
                      <a:pPr algn="ctr">
                        <a:lnSpc>
                          <a:spcPct val="100000"/>
                        </a:lnSpc>
                        <a:spcBef>
                          <a:spcPts val="265"/>
                        </a:spcBef>
                      </a:pPr>
                      <a:r>
                        <a:rPr sz="600" spc="-25" dirty="0">
                          <a:solidFill>
                            <a:srgbClr val="4C4C4C"/>
                          </a:solidFill>
                          <a:latin typeface="Segoe UI"/>
                          <a:cs typeface="Segoe UI"/>
                        </a:rPr>
                        <a:t>AA-</a:t>
                      </a:r>
                      <a:endParaRPr sz="600" dirty="0">
                        <a:latin typeface="Segoe UI"/>
                        <a:cs typeface="Segoe UI"/>
                      </a:endParaRPr>
                    </a:p>
                  </a:txBody>
                  <a:tcPr marL="0" marR="0" marT="29696" marB="0">
                    <a:lnL w="19050">
                      <a:solidFill>
                        <a:srgbClr val="464646"/>
                      </a:solidFill>
                      <a:prstDash val="solid"/>
                    </a:lnL>
                    <a:lnR w="28575">
                      <a:solidFill>
                        <a:srgbClr val="464646"/>
                      </a:solidFill>
                      <a:prstDash val="solid"/>
                    </a:lnR>
                    <a:lnT w="19050">
                      <a:solidFill>
                        <a:srgbClr val="464646"/>
                      </a:solidFill>
                      <a:prstDash val="solid"/>
                    </a:lnT>
                    <a:lnB w="19050">
                      <a:solidFill>
                        <a:srgbClr val="464646"/>
                      </a:solidFill>
                      <a:prstDash val="solid"/>
                    </a:lnB>
                    <a:solidFill>
                      <a:srgbClr val="E7E7E7"/>
                    </a:solidFill>
                  </a:tcPr>
                </a:tc>
                <a:extLst>
                  <a:ext uri="{0D108BD9-81ED-4DB2-BD59-A6C34878D82A}">
                    <a16:rowId xmlns:a16="http://schemas.microsoft.com/office/drawing/2014/main" val="10002"/>
                  </a:ext>
                </a:extLst>
              </a:tr>
              <a:tr h="153521">
                <a:tc>
                  <a:txBody>
                    <a:bodyPr/>
                    <a:lstStyle/>
                    <a:p>
                      <a:pPr marL="34925">
                        <a:lnSpc>
                          <a:spcPct val="100000"/>
                        </a:lnSpc>
                        <a:spcBef>
                          <a:spcPts val="265"/>
                        </a:spcBef>
                      </a:pPr>
                      <a:r>
                        <a:rPr sz="600" spc="-20" dirty="0">
                          <a:solidFill>
                            <a:srgbClr val="4C4C4C"/>
                          </a:solidFill>
                          <a:latin typeface="Segoe UI"/>
                          <a:cs typeface="Segoe UI"/>
                        </a:rPr>
                        <a:t>2019</a:t>
                      </a:r>
                      <a:endParaRPr sz="600" dirty="0">
                        <a:latin typeface="Segoe UI"/>
                        <a:cs typeface="Segoe UI"/>
                      </a:endParaRPr>
                    </a:p>
                  </a:txBody>
                  <a:tcPr marL="0" marR="0" marT="29696" marB="0">
                    <a:lnL w="28575">
                      <a:solidFill>
                        <a:srgbClr val="D8D8D8"/>
                      </a:solidFill>
                      <a:prstDash val="solid"/>
                    </a:lnL>
                    <a:lnR w="19050">
                      <a:solidFill>
                        <a:srgbClr val="464646"/>
                      </a:solidFill>
                      <a:prstDash val="solid"/>
                    </a:lnR>
                    <a:lnT w="19050">
                      <a:solidFill>
                        <a:srgbClr val="464646"/>
                      </a:solidFill>
                      <a:prstDash val="solid"/>
                    </a:lnT>
                    <a:lnB w="19050">
                      <a:solidFill>
                        <a:srgbClr val="464646"/>
                      </a:solidFill>
                      <a:prstDash val="solid"/>
                    </a:lnB>
                  </a:tcPr>
                </a:tc>
                <a:tc>
                  <a:txBody>
                    <a:bodyPr/>
                    <a:lstStyle/>
                    <a:p>
                      <a:pPr algn="ctr">
                        <a:lnSpc>
                          <a:spcPct val="100000"/>
                        </a:lnSpc>
                        <a:spcBef>
                          <a:spcPts val="265"/>
                        </a:spcBef>
                      </a:pPr>
                      <a:r>
                        <a:rPr sz="600" spc="-25" dirty="0">
                          <a:solidFill>
                            <a:srgbClr val="4C4C4C"/>
                          </a:solidFill>
                          <a:latin typeface="Segoe UI"/>
                          <a:cs typeface="Segoe UI"/>
                        </a:rPr>
                        <a:t>A2</a:t>
                      </a:r>
                      <a:endParaRPr sz="600" dirty="0">
                        <a:latin typeface="Segoe UI"/>
                        <a:cs typeface="Segoe UI"/>
                      </a:endParaRPr>
                    </a:p>
                  </a:txBody>
                  <a:tcPr marL="0" marR="0" marT="29696" marB="0">
                    <a:lnL w="19050">
                      <a:solidFill>
                        <a:srgbClr val="464646"/>
                      </a:solidFill>
                      <a:prstDash val="solid"/>
                    </a:lnL>
                    <a:lnR w="19050">
                      <a:solidFill>
                        <a:srgbClr val="464646"/>
                      </a:solidFill>
                      <a:prstDash val="solid"/>
                    </a:lnR>
                    <a:lnT w="19050">
                      <a:solidFill>
                        <a:srgbClr val="464646"/>
                      </a:solidFill>
                      <a:prstDash val="solid"/>
                    </a:lnT>
                    <a:lnB w="19050">
                      <a:solidFill>
                        <a:srgbClr val="464646"/>
                      </a:solidFill>
                      <a:prstDash val="solid"/>
                    </a:lnB>
                  </a:tcPr>
                </a:tc>
                <a:tc>
                  <a:txBody>
                    <a:bodyPr/>
                    <a:lstStyle/>
                    <a:p>
                      <a:pPr algn="ctr">
                        <a:lnSpc>
                          <a:spcPct val="100000"/>
                        </a:lnSpc>
                        <a:spcBef>
                          <a:spcPts val="265"/>
                        </a:spcBef>
                      </a:pPr>
                      <a:r>
                        <a:rPr sz="600" spc="-25" dirty="0">
                          <a:solidFill>
                            <a:srgbClr val="4C4C4C"/>
                          </a:solidFill>
                          <a:latin typeface="Segoe UI"/>
                          <a:cs typeface="Segoe UI"/>
                        </a:rPr>
                        <a:t>AA-</a:t>
                      </a:r>
                      <a:endParaRPr sz="600" dirty="0">
                        <a:latin typeface="Segoe UI"/>
                        <a:cs typeface="Segoe UI"/>
                      </a:endParaRPr>
                    </a:p>
                  </a:txBody>
                  <a:tcPr marL="0" marR="0" marT="29696" marB="0">
                    <a:lnL w="19050">
                      <a:solidFill>
                        <a:srgbClr val="464646"/>
                      </a:solidFill>
                      <a:prstDash val="solid"/>
                    </a:lnL>
                    <a:lnR w="28575">
                      <a:solidFill>
                        <a:srgbClr val="464646"/>
                      </a:solidFill>
                      <a:prstDash val="solid"/>
                    </a:lnR>
                    <a:lnT w="19050">
                      <a:solidFill>
                        <a:srgbClr val="464646"/>
                      </a:solidFill>
                      <a:prstDash val="solid"/>
                    </a:lnT>
                    <a:lnB w="19050">
                      <a:solidFill>
                        <a:srgbClr val="464646"/>
                      </a:solidFill>
                      <a:prstDash val="solid"/>
                    </a:lnB>
                  </a:tcPr>
                </a:tc>
                <a:extLst>
                  <a:ext uri="{0D108BD9-81ED-4DB2-BD59-A6C34878D82A}">
                    <a16:rowId xmlns:a16="http://schemas.microsoft.com/office/drawing/2014/main" val="10003"/>
                  </a:ext>
                </a:extLst>
              </a:tr>
              <a:tr h="153521">
                <a:tc>
                  <a:txBody>
                    <a:bodyPr/>
                    <a:lstStyle/>
                    <a:p>
                      <a:pPr marL="34925">
                        <a:lnSpc>
                          <a:spcPct val="100000"/>
                        </a:lnSpc>
                        <a:spcBef>
                          <a:spcPts val="265"/>
                        </a:spcBef>
                      </a:pPr>
                      <a:r>
                        <a:rPr sz="600" spc="-20" dirty="0">
                          <a:solidFill>
                            <a:srgbClr val="4C4C4C"/>
                          </a:solidFill>
                          <a:latin typeface="Segoe UI"/>
                          <a:cs typeface="Segoe UI"/>
                        </a:rPr>
                        <a:t>2018</a:t>
                      </a:r>
                      <a:endParaRPr sz="600" dirty="0">
                        <a:latin typeface="Segoe UI"/>
                        <a:cs typeface="Segoe UI"/>
                      </a:endParaRPr>
                    </a:p>
                  </a:txBody>
                  <a:tcPr marL="0" marR="0" marT="29696" marB="0">
                    <a:lnL w="28575">
                      <a:solidFill>
                        <a:srgbClr val="D8D8D8"/>
                      </a:solidFill>
                      <a:prstDash val="solid"/>
                    </a:lnL>
                    <a:lnR w="19050">
                      <a:solidFill>
                        <a:srgbClr val="464646"/>
                      </a:solidFill>
                      <a:prstDash val="solid"/>
                    </a:lnR>
                    <a:lnT w="19050">
                      <a:solidFill>
                        <a:srgbClr val="464646"/>
                      </a:solidFill>
                      <a:prstDash val="solid"/>
                    </a:lnT>
                    <a:lnB w="19050">
                      <a:solidFill>
                        <a:srgbClr val="464646"/>
                      </a:solidFill>
                      <a:prstDash val="solid"/>
                    </a:lnB>
                    <a:solidFill>
                      <a:srgbClr val="E7E7E7"/>
                    </a:solidFill>
                  </a:tcPr>
                </a:tc>
                <a:tc>
                  <a:txBody>
                    <a:bodyPr/>
                    <a:lstStyle/>
                    <a:p>
                      <a:pPr>
                        <a:lnSpc>
                          <a:spcPct val="100000"/>
                        </a:lnSpc>
                      </a:pPr>
                      <a:endParaRPr sz="800" dirty="0">
                        <a:latin typeface="Times New Roman"/>
                        <a:cs typeface="Times New Roman"/>
                      </a:endParaRPr>
                    </a:p>
                  </a:txBody>
                  <a:tcPr marL="0" marR="0" marT="0" marB="0">
                    <a:lnL w="19050">
                      <a:solidFill>
                        <a:srgbClr val="464646"/>
                      </a:solidFill>
                      <a:prstDash val="solid"/>
                    </a:lnL>
                    <a:lnR w="19050">
                      <a:solidFill>
                        <a:srgbClr val="464646"/>
                      </a:solidFill>
                      <a:prstDash val="solid"/>
                    </a:lnR>
                    <a:lnT w="19050">
                      <a:solidFill>
                        <a:srgbClr val="464646"/>
                      </a:solidFill>
                      <a:prstDash val="solid"/>
                    </a:lnT>
                    <a:lnB w="19050">
                      <a:solidFill>
                        <a:srgbClr val="464646"/>
                      </a:solidFill>
                      <a:prstDash val="solid"/>
                    </a:lnB>
                    <a:solidFill>
                      <a:srgbClr val="E7E7E7"/>
                    </a:solidFill>
                  </a:tcPr>
                </a:tc>
                <a:tc>
                  <a:txBody>
                    <a:bodyPr/>
                    <a:lstStyle/>
                    <a:p>
                      <a:pPr>
                        <a:lnSpc>
                          <a:spcPct val="100000"/>
                        </a:lnSpc>
                      </a:pPr>
                      <a:endParaRPr sz="800" dirty="0">
                        <a:latin typeface="Times New Roman"/>
                        <a:cs typeface="Times New Roman"/>
                      </a:endParaRPr>
                    </a:p>
                  </a:txBody>
                  <a:tcPr marL="0" marR="0" marT="0" marB="0">
                    <a:lnL w="19050">
                      <a:solidFill>
                        <a:srgbClr val="464646"/>
                      </a:solidFill>
                      <a:prstDash val="solid"/>
                    </a:lnL>
                    <a:lnR w="28575">
                      <a:solidFill>
                        <a:srgbClr val="464646"/>
                      </a:solidFill>
                      <a:prstDash val="solid"/>
                    </a:lnR>
                    <a:lnT w="19050">
                      <a:solidFill>
                        <a:srgbClr val="464646"/>
                      </a:solidFill>
                      <a:prstDash val="solid"/>
                    </a:lnT>
                    <a:lnB w="19050">
                      <a:solidFill>
                        <a:srgbClr val="464646"/>
                      </a:solidFill>
                      <a:prstDash val="solid"/>
                    </a:lnB>
                    <a:solidFill>
                      <a:srgbClr val="E7E7E7"/>
                    </a:solidFill>
                  </a:tcPr>
                </a:tc>
                <a:extLst>
                  <a:ext uri="{0D108BD9-81ED-4DB2-BD59-A6C34878D82A}">
                    <a16:rowId xmlns:a16="http://schemas.microsoft.com/office/drawing/2014/main" val="10004"/>
                  </a:ext>
                </a:extLst>
              </a:tr>
              <a:tr h="153521">
                <a:tc>
                  <a:txBody>
                    <a:bodyPr/>
                    <a:lstStyle/>
                    <a:p>
                      <a:pPr marL="34925">
                        <a:lnSpc>
                          <a:spcPct val="100000"/>
                        </a:lnSpc>
                        <a:spcBef>
                          <a:spcPts val="265"/>
                        </a:spcBef>
                      </a:pPr>
                      <a:r>
                        <a:rPr sz="600" spc="-20" dirty="0">
                          <a:solidFill>
                            <a:srgbClr val="4C4C4C"/>
                          </a:solidFill>
                          <a:latin typeface="Segoe UI"/>
                          <a:cs typeface="Segoe UI"/>
                        </a:rPr>
                        <a:t>2017</a:t>
                      </a:r>
                      <a:endParaRPr sz="600" dirty="0">
                        <a:latin typeface="Segoe UI"/>
                        <a:cs typeface="Segoe UI"/>
                      </a:endParaRPr>
                    </a:p>
                  </a:txBody>
                  <a:tcPr marL="0" marR="0" marT="29696" marB="0">
                    <a:lnL w="28575">
                      <a:solidFill>
                        <a:srgbClr val="D8D8D8"/>
                      </a:solidFill>
                      <a:prstDash val="solid"/>
                    </a:lnL>
                    <a:lnR w="19050">
                      <a:solidFill>
                        <a:srgbClr val="464646"/>
                      </a:solidFill>
                      <a:prstDash val="solid"/>
                    </a:lnR>
                    <a:lnT w="19050">
                      <a:solidFill>
                        <a:srgbClr val="464646"/>
                      </a:solidFill>
                      <a:prstDash val="solid"/>
                    </a:lnT>
                    <a:lnB w="19050">
                      <a:solidFill>
                        <a:srgbClr val="464646"/>
                      </a:solidFill>
                      <a:prstDash val="solid"/>
                    </a:lnB>
                  </a:tcPr>
                </a:tc>
                <a:tc>
                  <a:txBody>
                    <a:bodyPr/>
                    <a:lstStyle/>
                    <a:p>
                      <a:pPr algn="ctr">
                        <a:lnSpc>
                          <a:spcPct val="100000"/>
                        </a:lnSpc>
                        <a:spcBef>
                          <a:spcPts val="265"/>
                        </a:spcBef>
                      </a:pPr>
                      <a:r>
                        <a:rPr sz="600" spc="-25" dirty="0">
                          <a:solidFill>
                            <a:srgbClr val="4C4C4C"/>
                          </a:solidFill>
                          <a:latin typeface="Segoe UI"/>
                          <a:cs typeface="Segoe UI"/>
                        </a:rPr>
                        <a:t>A2</a:t>
                      </a:r>
                      <a:endParaRPr sz="600" dirty="0">
                        <a:latin typeface="Segoe UI"/>
                        <a:cs typeface="Segoe UI"/>
                      </a:endParaRPr>
                    </a:p>
                  </a:txBody>
                  <a:tcPr marL="0" marR="0" marT="29696" marB="0">
                    <a:lnL w="19050">
                      <a:solidFill>
                        <a:srgbClr val="464646"/>
                      </a:solidFill>
                      <a:prstDash val="solid"/>
                    </a:lnL>
                    <a:lnR w="19050">
                      <a:solidFill>
                        <a:srgbClr val="464646"/>
                      </a:solidFill>
                      <a:prstDash val="solid"/>
                    </a:lnR>
                    <a:lnT w="19050">
                      <a:solidFill>
                        <a:srgbClr val="464646"/>
                      </a:solidFill>
                      <a:prstDash val="solid"/>
                    </a:lnT>
                    <a:lnB w="19050">
                      <a:solidFill>
                        <a:srgbClr val="464646"/>
                      </a:solidFill>
                      <a:prstDash val="solid"/>
                    </a:lnB>
                  </a:tcPr>
                </a:tc>
                <a:tc>
                  <a:txBody>
                    <a:bodyPr/>
                    <a:lstStyle/>
                    <a:p>
                      <a:pPr algn="ctr">
                        <a:lnSpc>
                          <a:spcPct val="100000"/>
                        </a:lnSpc>
                        <a:spcBef>
                          <a:spcPts val="265"/>
                        </a:spcBef>
                      </a:pPr>
                      <a:r>
                        <a:rPr sz="600" spc="-25" dirty="0">
                          <a:solidFill>
                            <a:srgbClr val="4C4C4C"/>
                          </a:solidFill>
                          <a:latin typeface="Segoe UI"/>
                          <a:cs typeface="Segoe UI"/>
                        </a:rPr>
                        <a:t>AA-</a:t>
                      </a:r>
                      <a:endParaRPr sz="600" dirty="0">
                        <a:latin typeface="Segoe UI"/>
                        <a:cs typeface="Segoe UI"/>
                      </a:endParaRPr>
                    </a:p>
                  </a:txBody>
                  <a:tcPr marL="0" marR="0" marT="29696" marB="0">
                    <a:lnL w="19050">
                      <a:solidFill>
                        <a:srgbClr val="464646"/>
                      </a:solidFill>
                      <a:prstDash val="solid"/>
                    </a:lnL>
                    <a:lnR w="28575">
                      <a:solidFill>
                        <a:srgbClr val="464646"/>
                      </a:solidFill>
                      <a:prstDash val="solid"/>
                    </a:lnR>
                    <a:lnT w="19050">
                      <a:solidFill>
                        <a:srgbClr val="464646"/>
                      </a:solidFill>
                      <a:prstDash val="solid"/>
                    </a:lnT>
                    <a:lnB w="19050">
                      <a:solidFill>
                        <a:srgbClr val="464646"/>
                      </a:solidFill>
                      <a:prstDash val="solid"/>
                    </a:lnB>
                  </a:tcPr>
                </a:tc>
                <a:extLst>
                  <a:ext uri="{0D108BD9-81ED-4DB2-BD59-A6C34878D82A}">
                    <a16:rowId xmlns:a16="http://schemas.microsoft.com/office/drawing/2014/main" val="10005"/>
                  </a:ext>
                </a:extLst>
              </a:tr>
              <a:tr h="156322">
                <a:tc>
                  <a:txBody>
                    <a:bodyPr/>
                    <a:lstStyle/>
                    <a:p>
                      <a:pPr marL="34925">
                        <a:lnSpc>
                          <a:spcPct val="100000"/>
                        </a:lnSpc>
                        <a:spcBef>
                          <a:spcPts val="265"/>
                        </a:spcBef>
                      </a:pPr>
                      <a:r>
                        <a:rPr sz="600" spc="-20" dirty="0">
                          <a:solidFill>
                            <a:srgbClr val="4C4C4C"/>
                          </a:solidFill>
                          <a:latin typeface="Segoe UI"/>
                          <a:cs typeface="Segoe UI"/>
                        </a:rPr>
                        <a:t>2016</a:t>
                      </a:r>
                      <a:endParaRPr sz="600" dirty="0">
                        <a:latin typeface="Segoe UI"/>
                        <a:cs typeface="Segoe UI"/>
                      </a:endParaRPr>
                    </a:p>
                  </a:txBody>
                  <a:tcPr marL="0" marR="0" marT="29696" marB="0">
                    <a:lnL w="28575">
                      <a:solidFill>
                        <a:srgbClr val="D8D8D8"/>
                      </a:solidFill>
                      <a:prstDash val="solid"/>
                    </a:lnL>
                    <a:lnR w="19050">
                      <a:solidFill>
                        <a:srgbClr val="464646"/>
                      </a:solidFill>
                      <a:prstDash val="solid"/>
                    </a:lnR>
                    <a:lnT w="19050">
                      <a:solidFill>
                        <a:srgbClr val="464646"/>
                      </a:solidFill>
                      <a:prstDash val="solid"/>
                    </a:lnT>
                    <a:lnB w="28575">
                      <a:solidFill>
                        <a:srgbClr val="464646"/>
                      </a:solidFill>
                      <a:prstDash val="solid"/>
                    </a:lnB>
                    <a:solidFill>
                      <a:srgbClr val="E7E7E7"/>
                    </a:solidFill>
                  </a:tcPr>
                </a:tc>
                <a:tc>
                  <a:txBody>
                    <a:bodyPr/>
                    <a:lstStyle/>
                    <a:p>
                      <a:pPr>
                        <a:lnSpc>
                          <a:spcPct val="100000"/>
                        </a:lnSpc>
                      </a:pPr>
                      <a:endParaRPr sz="800" dirty="0">
                        <a:latin typeface="Times New Roman"/>
                        <a:cs typeface="Times New Roman"/>
                      </a:endParaRPr>
                    </a:p>
                  </a:txBody>
                  <a:tcPr marL="0" marR="0" marT="0" marB="0">
                    <a:lnL w="19050">
                      <a:solidFill>
                        <a:srgbClr val="464646"/>
                      </a:solidFill>
                      <a:prstDash val="solid"/>
                    </a:lnL>
                    <a:lnR w="19050">
                      <a:solidFill>
                        <a:srgbClr val="464646"/>
                      </a:solidFill>
                      <a:prstDash val="solid"/>
                    </a:lnR>
                    <a:lnT w="19050">
                      <a:solidFill>
                        <a:srgbClr val="464646"/>
                      </a:solidFill>
                      <a:prstDash val="solid"/>
                    </a:lnT>
                    <a:lnB w="28575">
                      <a:solidFill>
                        <a:srgbClr val="464646"/>
                      </a:solidFill>
                      <a:prstDash val="solid"/>
                    </a:lnB>
                    <a:solidFill>
                      <a:srgbClr val="E7E7E7"/>
                    </a:solidFill>
                  </a:tcPr>
                </a:tc>
                <a:tc>
                  <a:txBody>
                    <a:bodyPr/>
                    <a:lstStyle/>
                    <a:p>
                      <a:pPr>
                        <a:lnSpc>
                          <a:spcPct val="100000"/>
                        </a:lnSpc>
                      </a:pPr>
                      <a:endParaRPr sz="800" dirty="0">
                        <a:latin typeface="Times New Roman"/>
                        <a:cs typeface="Times New Roman"/>
                      </a:endParaRPr>
                    </a:p>
                  </a:txBody>
                  <a:tcPr marL="0" marR="0" marT="0" marB="0">
                    <a:lnL w="19050">
                      <a:solidFill>
                        <a:srgbClr val="464646"/>
                      </a:solidFill>
                      <a:prstDash val="solid"/>
                    </a:lnL>
                    <a:lnR w="28575">
                      <a:solidFill>
                        <a:srgbClr val="464646"/>
                      </a:solidFill>
                      <a:prstDash val="solid"/>
                    </a:lnR>
                    <a:lnT w="19050">
                      <a:solidFill>
                        <a:srgbClr val="464646"/>
                      </a:solidFill>
                      <a:prstDash val="solid"/>
                    </a:lnT>
                    <a:lnB w="28575">
                      <a:solidFill>
                        <a:srgbClr val="464646"/>
                      </a:solidFill>
                      <a:prstDash val="solid"/>
                    </a:lnB>
                    <a:solidFill>
                      <a:srgbClr val="E7E7E7"/>
                    </a:solidFill>
                  </a:tcPr>
                </a:tc>
                <a:extLst>
                  <a:ext uri="{0D108BD9-81ED-4DB2-BD59-A6C34878D82A}">
                    <a16:rowId xmlns:a16="http://schemas.microsoft.com/office/drawing/2014/main" val="10006"/>
                  </a:ext>
                </a:extLst>
              </a:tr>
            </a:tbl>
          </a:graphicData>
        </a:graphic>
      </p:graphicFrame>
      <p:sp>
        <p:nvSpPr>
          <p:cNvPr id="10" name="object 6">
            <a:extLst>
              <a:ext uri="{FF2B5EF4-FFF2-40B4-BE49-F238E27FC236}">
                <a16:creationId xmlns:a16="http://schemas.microsoft.com/office/drawing/2014/main" id="{9F440D14-B69E-99D9-6238-34E53DE3839B}"/>
              </a:ext>
            </a:extLst>
          </p:cNvPr>
          <p:cNvSpPr txBox="1"/>
          <p:nvPr/>
        </p:nvSpPr>
        <p:spPr>
          <a:xfrm>
            <a:off x="5208119" y="4777127"/>
            <a:ext cx="1380004" cy="210993"/>
          </a:xfrm>
          <a:prstGeom prst="rect">
            <a:avLst/>
          </a:prstGeom>
        </p:spPr>
        <p:txBody>
          <a:bodyPr vert="horz" wrap="square" lIns="0" tIns="14007" rIns="0" bIns="0" rtlCol="0">
            <a:spAutoFit/>
          </a:bodyPr>
          <a:lstStyle/>
          <a:p>
            <a:pPr marL="11206">
              <a:spcBef>
                <a:spcPts val="110"/>
              </a:spcBef>
            </a:pPr>
            <a:r>
              <a:rPr sz="1279" spc="44" dirty="0">
                <a:solidFill>
                  <a:srgbClr val="2E2E2E"/>
                </a:solidFill>
                <a:latin typeface="Segoe UI Light"/>
                <a:cs typeface="Segoe UI Light"/>
              </a:rPr>
              <a:t>Town</a:t>
            </a:r>
            <a:r>
              <a:rPr sz="1279" spc="150" dirty="0">
                <a:solidFill>
                  <a:srgbClr val="2E2E2E"/>
                </a:solidFill>
                <a:latin typeface="Segoe UI Light"/>
                <a:cs typeface="Segoe UI Light"/>
              </a:rPr>
              <a:t> </a:t>
            </a:r>
            <a:r>
              <a:rPr sz="1279" dirty="0">
                <a:solidFill>
                  <a:srgbClr val="2E2E2E"/>
                </a:solidFill>
                <a:latin typeface="Segoe UI Light"/>
                <a:cs typeface="Segoe UI Light"/>
              </a:rPr>
              <a:t>of</a:t>
            </a:r>
            <a:r>
              <a:rPr sz="1279" spc="154" dirty="0">
                <a:solidFill>
                  <a:srgbClr val="2E2E2E"/>
                </a:solidFill>
                <a:latin typeface="Segoe UI Light"/>
                <a:cs typeface="Segoe UI Light"/>
              </a:rPr>
              <a:t> </a:t>
            </a:r>
            <a:r>
              <a:rPr sz="1279" spc="40" dirty="0">
                <a:solidFill>
                  <a:srgbClr val="2E2E2E"/>
                </a:solidFill>
                <a:latin typeface="Segoe UI Light"/>
                <a:cs typeface="Segoe UI Light"/>
              </a:rPr>
              <a:t>Holbrook</a:t>
            </a:r>
            <a:endParaRPr sz="1279" dirty="0">
              <a:latin typeface="Segoe UI Light"/>
              <a:cs typeface="Segoe UI Light"/>
            </a:endParaRPr>
          </a:p>
        </p:txBody>
      </p:sp>
    </p:spTree>
    <p:extLst>
      <p:ext uri="{BB962C8B-B14F-4D97-AF65-F5344CB8AC3E}">
        <p14:creationId xmlns:p14="http://schemas.microsoft.com/office/powerpoint/2010/main" val="3223174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TextBox 20">
            <a:extLst>
              <a:ext uri="{FF2B5EF4-FFF2-40B4-BE49-F238E27FC236}">
                <a16:creationId xmlns:a16="http://schemas.microsoft.com/office/drawing/2014/main" id="{FF807090-2060-41D4-ADDE-923CD6782E33}"/>
              </a:ext>
            </a:extLst>
          </p:cNvPr>
          <p:cNvSpPr txBox="1"/>
          <p:nvPr/>
        </p:nvSpPr>
        <p:spPr>
          <a:xfrm>
            <a:off x="1028700" y="273742"/>
            <a:ext cx="4800601" cy="390363"/>
          </a:xfrm>
          <a:prstGeom prst="rect">
            <a:avLst/>
          </a:prstGeom>
          <a:noFill/>
        </p:spPr>
        <p:txBody>
          <a:bodyPr wrap="square">
            <a:spAutoFit/>
          </a:bodyPr>
          <a:lstStyle/>
          <a:p>
            <a:pPr algn="ctr">
              <a:lnSpc>
                <a:spcPct val="115000"/>
              </a:lnSpc>
            </a:pPr>
            <a:r>
              <a:rPr lang="en-US" u="sng" dirty="0">
                <a:solidFill>
                  <a:srgbClr val="17365D"/>
                </a:solidFill>
                <a:latin typeface="Cambria" panose="02040503050406030204" pitchFamily="18" charset="0"/>
                <a:ea typeface="Calibri" panose="020F0502020204030204" pitchFamily="34" charset="0"/>
                <a:cs typeface="Cambria" panose="02040503050406030204" pitchFamily="18" charset="0"/>
              </a:rPr>
              <a:t>Table of Contents</a:t>
            </a:r>
            <a:endParaRPr lang="en-US" dirty="0">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6" name="Table 5">
            <a:extLst>
              <a:ext uri="{FF2B5EF4-FFF2-40B4-BE49-F238E27FC236}">
                <a16:creationId xmlns:a16="http://schemas.microsoft.com/office/drawing/2014/main" id="{7CF7560F-F1F9-49C3-8BD6-825987118622}"/>
              </a:ext>
            </a:extLst>
          </p:cNvPr>
          <p:cNvGraphicFramePr>
            <a:graphicFrameLocks noGrp="1"/>
          </p:cNvGraphicFramePr>
          <p:nvPr>
            <p:extLst>
              <p:ext uri="{D42A27DB-BD31-4B8C-83A1-F6EECF244321}">
                <p14:modId xmlns:p14="http://schemas.microsoft.com/office/powerpoint/2010/main" val="3650157404"/>
              </p:ext>
            </p:extLst>
          </p:nvPr>
        </p:nvGraphicFramePr>
        <p:xfrm>
          <a:off x="823826" y="1057276"/>
          <a:ext cx="4881649" cy="2476504"/>
        </p:xfrm>
        <a:graphic>
          <a:graphicData uri="http://schemas.openxmlformats.org/drawingml/2006/table">
            <a:tbl>
              <a:tblPr>
                <a:effectLst>
                  <a:outerShdw blurRad="50800" dist="38100" sx="102000" sy="102000" algn="l" rotWithShape="0">
                    <a:prstClr val="black">
                      <a:alpha val="40000"/>
                    </a:prstClr>
                  </a:outerShdw>
                </a:effectLst>
              </a:tblPr>
              <a:tblGrid>
                <a:gridCol w="3595614">
                  <a:extLst>
                    <a:ext uri="{9D8B030D-6E8A-4147-A177-3AD203B41FA5}">
                      <a16:colId xmlns:a16="http://schemas.microsoft.com/office/drawing/2014/main" val="2878744751"/>
                    </a:ext>
                  </a:extLst>
                </a:gridCol>
                <a:gridCol w="1286035">
                  <a:extLst>
                    <a:ext uri="{9D8B030D-6E8A-4147-A177-3AD203B41FA5}">
                      <a16:colId xmlns:a16="http://schemas.microsoft.com/office/drawing/2014/main" val="610382602"/>
                    </a:ext>
                  </a:extLst>
                </a:gridCol>
              </a:tblGrid>
              <a:tr h="619126">
                <a:tc>
                  <a:txBody>
                    <a:bodyPr/>
                    <a:lstStyle/>
                    <a:p>
                      <a:pPr marL="91440" algn="l" rtl="0" fontAlgn="ctr"/>
                      <a:r>
                        <a:rPr lang="en-US" sz="1400" b="1" i="0" u="none" strike="noStrike" dirty="0">
                          <a:solidFill>
                            <a:srgbClr val="17365D"/>
                          </a:solidFill>
                          <a:effectLst/>
                          <a:latin typeface="Calibri-Bold"/>
                        </a:rPr>
                        <a:t>Budget Message…............................................</a:t>
                      </a:r>
                    </a:p>
                  </a:txBody>
                  <a:tcPr marL="8195" marR="8195" marT="8195"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chemeClr val="bg1"/>
                    </a:solidFill>
                  </a:tcPr>
                </a:tc>
                <a:tc>
                  <a:txBody>
                    <a:bodyPr/>
                    <a:lstStyle/>
                    <a:p>
                      <a:pPr marL="91440" algn="ctr" rtl="0" fontAlgn="ctr"/>
                      <a:r>
                        <a:rPr lang="en-US" sz="1400" b="1" i="0" u="none" strike="noStrike" dirty="0">
                          <a:solidFill>
                            <a:srgbClr val="17365D"/>
                          </a:solidFill>
                          <a:effectLst/>
                          <a:latin typeface="Calibri-Bold"/>
                        </a:rPr>
                        <a:t>3</a:t>
                      </a:r>
                    </a:p>
                  </a:txBody>
                  <a:tcPr marL="8195" marR="8195" marT="8195"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485057790"/>
                  </a:ext>
                </a:extLst>
              </a:tr>
              <a:tr h="619126">
                <a:tc>
                  <a:txBody>
                    <a:bodyPr/>
                    <a:lstStyle/>
                    <a:p>
                      <a:pPr marL="91440" algn="l" rtl="0" fontAlgn="ctr"/>
                      <a:r>
                        <a:rPr lang="en-US" sz="1400" b="1" i="0" u="none" strike="noStrike" dirty="0">
                          <a:solidFill>
                            <a:srgbClr val="17365D"/>
                          </a:solidFill>
                          <a:effectLst/>
                          <a:latin typeface="Calibri-Bold"/>
                        </a:rPr>
                        <a:t>Budget Calendar</a:t>
                      </a:r>
                      <a:r>
                        <a:rPr lang="en-US" sz="1400" b="1" i="0" u="none" strike="noStrike" dirty="0">
                          <a:solidFill>
                            <a:srgbClr val="17365D"/>
                          </a:solidFill>
                          <a:effectLst/>
                          <a:latin typeface="Calibri" panose="020F0502020204030204" pitchFamily="34" charset="0"/>
                        </a:rPr>
                        <a:t> …...........................................</a:t>
                      </a:r>
                      <a:endParaRPr lang="en-US" sz="1400" b="1" i="0" u="none" strike="noStrike" dirty="0">
                        <a:solidFill>
                          <a:srgbClr val="17365D"/>
                        </a:solidFill>
                        <a:effectLst/>
                        <a:latin typeface="Calibri-Bold"/>
                      </a:endParaRPr>
                    </a:p>
                  </a:txBody>
                  <a:tcPr marL="8195" marR="8195" marT="8195" marB="0" anchor="ctr">
                    <a:lnL w="12700"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chemeClr val="bg1"/>
                    </a:solidFill>
                  </a:tcPr>
                </a:tc>
                <a:tc>
                  <a:txBody>
                    <a:bodyPr/>
                    <a:lstStyle/>
                    <a:p>
                      <a:pPr marL="91440" algn="ctr" rtl="0" fontAlgn="ctr"/>
                      <a:r>
                        <a:rPr lang="en-US" sz="1400" b="1" i="0" u="none" strike="noStrike" dirty="0">
                          <a:solidFill>
                            <a:srgbClr val="17365D"/>
                          </a:solidFill>
                          <a:effectLst/>
                          <a:latin typeface="Calibri-Bold"/>
                        </a:rPr>
                        <a:t>5</a:t>
                      </a:r>
                    </a:p>
                  </a:txBody>
                  <a:tcPr marL="8195" marR="8195" marT="8195" marB="0" anchor="ctr">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989301913"/>
                  </a:ext>
                </a:extLst>
              </a:tr>
              <a:tr h="619126">
                <a:tc>
                  <a:txBody>
                    <a:bodyPr/>
                    <a:lstStyle/>
                    <a:p>
                      <a:pPr marL="91440" algn="l" rtl="0" fontAlgn="ctr"/>
                      <a:r>
                        <a:rPr lang="en-US" sz="1400" b="1" i="0" u="none" strike="noStrike" dirty="0">
                          <a:solidFill>
                            <a:srgbClr val="17365D"/>
                          </a:solidFill>
                          <a:effectLst/>
                          <a:latin typeface="Calibri-Bold"/>
                        </a:rPr>
                        <a:t>Budget Graphs</a:t>
                      </a:r>
                      <a:r>
                        <a:rPr lang="en-US" sz="1400" b="1" i="0" u="none" strike="noStrike" dirty="0">
                          <a:solidFill>
                            <a:srgbClr val="17365D"/>
                          </a:solidFill>
                          <a:effectLst/>
                          <a:latin typeface="Calibri" panose="020F0502020204030204" pitchFamily="34" charset="0"/>
                        </a:rPr>
                        <a:t> …..............................................</a:t>
                      </a:r>
                      <a:endParaRPr lang="en-US" sz="1400" b="1" i="0" u="none" strike="noStrike" dirty="0">
                        <a:solidFill>
                          <a:srgbClr val="17365D"/>
                        </a:solidFill>
                        <a:effectLst/>
                        <a:latin typeface="Calibri-Bold"/>
                      </a:endParaRPr>
                    </a:p>
                  </a:txBody>
                  <a:tcPr marL="8195" marR="8195" marT="8195" marB="0" anchor="ctr">
                    <a:lnL w="12700" cap="flat" cmpd="sng" algn="ctr">
                      <a:solidFill>
                        <a:schemeClr val="tx1"/>
                      </a:solidFill>
                      <a:prstDash val="solid"/>
                      <a:round/>
                      <a:headEnd type="none" w="med" len="med"/>
                      <a:tailEnd type="none" w="med" len="med"/>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91440" algn="ctr" rtl="0" fontAlgn="ctr"/>
                      <a:r>
                        <a:rPr lang="en-US" sz="1400" b="1" i="0" u="none" strike="noStrike" dirty="0">
                          <a:solidFill>
                            <a:srgbClr val="17365D"/>
                          </a:solidFill>
                          <a:effectLst/>
                          <a:latin typeface="Calibri-Bold"/>
                        </a:rPr>
                        <a:t>7</a:t>
                      </a:r>
                    </a:p>
                  </a:txBody>
                  <a:tcPr marL="8195" marR="8195" marT="8195" marB="0" anchor="ctr">
                    <a:lnL>
                      <a:noFill/>
                    </a:lnL>
                    <a:lnR w="12700" cap="flat" cmpd="sng" algn="ctr">
                      <a:solidFill>
                        <a:schemeClr val="tx1"/>
                      </a:solid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4831638"/>
                  </a:ext>
                </a:extLst>
              </a:tr>
              <a:tr h="619126">
                <a:tc>
                  <a:txBody>
                    <a:bodyPr/>
                    <a:lstStyle/>
                    <a:p>
                      <a:pPr marL="91440" algn="l" rtl="0" fontAlgn="ctr"/>
                      <a:r>
                        <a:rPr lang="en-US" sz="1400" b="1" i="0" u="none" strike="noStrike" dirty="0">
                          <a:solidFill>
                            <a:srgbClr val="17365D"/>
                          </a:solidFill>
                          <a:effectLst/>
                          <a:latin typeface="Calibri-Bold"/>
                        </a:rPr>
                        <a:t>Appendix</a:t>
                      </a:r>
                      <a:r>
                        <a:rPr lang="en-US" sz="1400" b="1" i="0" u="none" strike="noStrike" dirty="0">
                          <a:solidFill>
                            <a:srgbClr val="17365D"/>
                          </a:solidFill>
                          <a:effectLst/>
                          <a:latin typeface="Calibri" panose="020F0502020204030204" pitchFamily="34" charset="0"/>
                        </a:rPr>
                        <a:t>…......................................................</a:t>
                      </a:r>
                      <a:endParaRPr lang="en-US" sz="1400" b="1" i="0" u="none" strike="noStrike" dirty="0">
                        <a:solidFill>
                          <a:srgbClr val="17365D"/>
                        </a:solidFill>
                        <a:effectLst/>
                        <a:latin typeface="Calibri-Bold"/>
                      </a:endParaRPr>
                    </a:p>
                  </a:txBody>
                  <a:tcPr marL="8195" marR="8195" marT="8195" marB="0" anchor="ctr">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91440" algn="ctr" rtl="0" fontAlgn="ctr"/>
                      <a:r>
                        <a:rPr lang="en-US" sz="1400" b="1" i="0" u="none" strike="noStrike" dirty="0">
                          <a:solidFill>
                            <a:srgbClr val="17365D"/>
                          </a:solidFill>
                          <a:effectLst/>
                          <a:latin typeface="Calibri-Bold"/>
                        </a:rPr>
                        <a:t>8</a:t>
                      </a:r>
                    </a:p>
                  </a:txBody>
                  <a:tcPr marL="8195" marR="8195" marT="8195" marB="0" anchor="ctr">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519935963"/>
                  </a:ext>
                </a:extLst>
              </a:tr>
            </a:tbl>
          </a:graphicData>
        </a:graphic>
      </p:graphicFrame>
      <p:sp>
        <p:nvSpPr>
          <p:cNvPr id="8" name="Slide Number Placeholder 7">
            <a:extLst>
              <a:ext uri="{FF2B5EF4-FFF2-40B4-BE49-F238E27FC236}">
                <a16:creationId xmlns:a16="http://schemas.microsoft.com/office/drawing/2014/main" id="{19187669-0902-4E93-AE43-4E42A7AB25E6}"/>
              </a:ext>
            </a:extLst>
          </p:cNvPr>
          <p:cNvSpPr>
            <a:spLocks noGrp="1"/>
          </p:cNvSpPr>
          <p:nvPr>
            <p:ph type="sldNum" sz="quarter" idx="12"/>
          </p:nvPr>
        </p:nvSpPr>
        <p:spPr/>
        <p:txBody>
          <a:bodyPr/>
          <a:lstStyle/>
          <a:p>
            <a:fld id="{951A84A8-93B5-489E-9DC0-7AFD6DDA5BF0}" type="slidenum">
              <a:rPr lang="en-US" smtClean="0"/>
              <a:t>2</a:t>
            </a:fld>
            <a:endParaRPr lang="en-US" dirty="0"/>
          </a:p>
        </p:txBody>
      </p:sp>
    </p:spTree>
    <p:extLst>
      <p:ext uri="{BB962C8B-B14F-4D97-AF65-F5344CB8AC3E}">
        <p14:creationId xmlns:p14="http://schemas.microsoft.com/office/powerpoint/2010/main" val="12943348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5ECC8B2D-3024-411A-92E4-EA5158974A86}"/>
              </a:ext>
            </a:extLst>
          </p:cNvPr>
          <p:cNvSpPr txBox="1"/>
          <p:nvPr/>
        </p:nvSpPr>
        <p:spPr>
          <a:xfrm>
            <a:off x="1714499" y="0"/>
            <a:ext cx="3429000" cy="390363"/>
          </a:xfrm>
          <a:prstGeom prst="rect">
            <a:avLst/>
          </a:prstGeom>
          <a:noFill/>
        </p:spPr>
        <p:txBody>
          <a:bodyPr wrap="square">
            <a:spAutoFit/>
          </a:bodyPr>
          <a:lstStyle/>
          <a:p>
            <a:pPr algn="ctr">
              <a:lnSpc>
                <a:spcPct val="115000"/>
              </a:lnSpc>
            </a:pPr>
            <a:r>
              <a:rPr lang="en-US" b="1" dirty="0">
                <a:solidFill>
                  <a:srgbClr val="556983"/>
                </a:solidFill>
                <a:latin typeface="Cambria-Bold"/>
                <a:ea typeface="Calibri" panose="020F0502020204030204" pitchFamily="34" charset="0"/>
                <a:cs typeface="Cambria-Bold"/>
              </a:rPr>
              <a:t>Budget Message</a:t>
            </a:r>
            <a:endParaRPr lang="en-US" dirty="0">
              <a:solidFill>
                <a:srgbClr val="556983"/>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2" name="Slide Number Placeholder 1">
            <a:extLst>
              <a:ext uri="{FF2B5EF4-FFF2-40B4-BE49-F238E27FC236}">
                <a16:creationId xmlns:a16="http://schemas.microsoft.com/office/drawing/2014/main" id="{17449DD7-88A0-45A8-AE13-76755B9269B5}"/>
              </a:ext>
            </a:extLst>
          </p:cNvPr>
          <p:cNvSpPr>
            <a:spLocks noGrp="1"/>
          </p:cNvSpPr>
          <p:nvPr>
            <p:ph type="sldNum" sz="quarter" idx="12"/>
          </p:nvPr>
        </p:nvSpPr>
        <p:spPr/>
        <p:txBody>
          <a:bodyPr/>
          <a:lstStyle/>
          <a:p>
            <a:fld id="{951A84A8-93B5-489E-9DC0-7AFD6DDA5BF0}" type="slidenum">
              <a:rPr lang="en-US" smtClean="0"/>
              <a:t>3</a:t>
            </a:fld>
            <a:endParaRPr lang="en-US" dirty="0"/>
          </a:p>
        </p:txBody>
      </p:sp>
      <p:sp>
        <p:nvSpPr>
          <p:cNvPr id="9" name="TextBox 8">
            <a:extLst>
              <a:ext uri="{FF2B5EF4-FFF2-40B4-BE49-F238E27FC236}">
                <a16:creationId xmlns:a16="http://schemas.microsoft.com/office/drawing/2014/main" id="{334FF4AA-E5A5-DCCC-6A8E-23F4981E26C1}"/>
              </a:ext>
            </a:extLst>
          </p:cNvPr>
          <p:cNvSpPr txBox="1"/>
          <p:nvPr/>
        </p:nvSpPr>
        <p:spPr>
          <a:xfrm>
            <a:off x="123825" y="290212"/>
            <a:ext cx="6515099" cy="8804654"/>
          </a:xfrm>
          <a:prstGeom prst="rect">
            <a:avLst/>
          </a:prstGeom>
          <a:noFill/>
        </p:spPr>
        <p:txBody>
          <a:bodyPr wrap="square">
            <a:spAutoFit/>
          </a:bodyPr>
          <a:lstStyle/>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May 18, 2022</a:t>
            </a: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Dear Town Meeting Members:</a:t>
            </a:r>
          </a:p>
          <a:p>
            <a:pPr>
              <a:lnSpc>
                <a:spcPct val="107000"/>
              </a:lnSpc>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We are pleased to present the Holbrook Finance Committee’s (FinCom’s) proposed Operating Budget, and related Enterprise Fund Budgets, for the Town of Holbrook for the Fiscal Year 2023 (FY23).  </a:t>
            </a:r>
            <a:r>
              <a:rPr lang="en-US" sz="1100" dirty="0">
                <a:latin typeface="Calibri" panose="020F0502020204030204" pitchFamily="34" charset="0"/>
                <a:ea typeface="Calibri" panose="020F0502020204030204" pitchFamily="34" charset="0"/>
                <a:cs typeface="Times New Roman" panose="02020603050405020304" pitchFamily="18" charset="0"/>
              </a:rPr>
              <a:t>As always, while preparing this upcoming year’s budget, FinCom did their best to distribute the town’s available resources to the areas of greatest need, while also maintaining services or mitigating any necessary service reductions in all departments. </a:t>
            </a:r>
            <a:r>
              <a:rPr lang="en-US" sz="1100" dirty="0">
                <a:effectLst/>
                <a:latin typeface="Calibri" panose="020F0502020204030204" pitchFamily="34" charset="0"/>
                <a:ea typeface="Calibri" panose="020F0502020204030204" pitchFamily="34" charset="0"/>
                <a:cs typeface="Times New Roman" panose="02020603050405020304" pitchFamily="18" charset="0"/>
              </a:rPr>
              <a:t>The ongoing coronavirus pandemic and the </a:t>
            </a:r>
            <a:r>
              <a:rPr lang="en-US" sz="1100" dirty="0">
                <a:latin typeface="Calibri" panose="020F0502020204030204" pitchFamily="34" charset="0"/>
                <a:ea typeface="Calibri" panose="020F0502020204030204" pitchFamily="34" charset="0"/>
                <a:cs typeface="Times New Roman" panose="02020603050405020304" pitchFamily="18" charset="0"/>
              </a:rPr>
              <a:t>multiple </a:t>
            </a:r>
            <a:r>
              <a:rPr lang="en-US" sz="1100" dirty="0">
                <a:effectLst/>
                <a:latin typeface="Calibri" panose="020F0502020204030204" pitchFamily="34" charset="0"/>
                <a:ea typeface="Calibri" panose="020F0502020204030204" pitchFamily="34" charset="0"/>
                <a:cs typeface="Times New Roman" panose="02020603050405020304" pitchFamily="18" charset="0"/>
              </a:rPr>
              <a:t>unfilled positions at Town Hall were an atypical challenge for FinCom members, town department heads, and town leaders overseeing Holbrook’s finances in FY</a:t>
            </a:r>
            <a:r>
              <a:rPr lang="en-US" sz="1100" strike="sngStrike" dirty="0">
                <a:effectLst/>
                <a:latin typeface="Calibri" panose="020F0502020204030204" pitchFamily="34" charset="0"/>
                <a:ea typeface="Calibri" panose="020F0502020204030204" pitchFamily="34" charset="0"/>
                <a:cs typeface="Times New Roman" panose="02020603050405020304" pitchFamily="18" charset="0"/>
              </a:rPr>
              <a:t>20</a:t>
            </a:r>
            <a:r>
              <a:rPr lang="en-US" sz="1100" dirty="0">
                <a:effectLst/>
                <a:latin typeface="Calibri" panose="020F0502020204030204" pitchFamily="34" charset="0"/>
                <a:ea typeface="Calibri" panose="020F0502020204030204" pitchFamily="34" charset="0"/>
                <a:cs typeface="Times New Roman" panose="02020603050405020304" pitchFamily="18" charset="0"/>
              </a:rPr>
              <a:t>22. However, due to the town’s fiscally prudent decisions, FinCom can once again present a balanced budget.   </a:t>
            </a: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Despite the challenges that the town faced and keeping in mind that the future is always unknown and there are always hard decisions that the town must make, FinCom </a:t>
            </a:r>
            <a:r>
              <a:rPr lang="en-US" sz="1100" dirty="0">
                <a:latin typeface="Calibri" panose="020F0502020204030204" pitchFamily="34" charset="0"/>
                <a:ea typeface="Calibri" panose="020F0502020204030204" pitchFamily="34" charset="0"/>
                <a:cs typeface="Times New Roman" panose="02020603050405020304" pitchFamily="18" charset="0"/>
              </a:rPr>
              <a:t>is happy to report that </a:t>
            </a:r>
            <a:r>
              <a:rPr lang="en-US" sz="1100" dirty="0">
                <a:effectLst/>
                <a:latin typeface="Calibri" panose="020F0502020204030204" pitchFamily="34" charset="0"/>
                <a:ea typeface="Calibri" panose="020F0502020204030204" pitchFamily="34" charset="0"/>
                <a:cs typeface="Times New Roman" panose="02020603050405020304" pitchFamily="18" charset="0"/>
              </a:rPr>
              <a:t>the town is currently in a position of fiscal strength.  Over the past five years Holbrook dropped below the state’s average for a single-family tax bill</a:t>
            </a:r>
            <a:r>
              <a:rPr lang="en-US" sz="1100" baseline="30000" dirty="0">
                <a:effectLst/>
                <a:latin typeface="Calibri" panose="020F0502020204030204" pitchFamily="34" charset="0"/>
                <a:ea typeface="Calibri" panose="020F0502020204030204" pitchFamily="34" charset="0"/>
                <a:cs typeface="Times New Roman" panose="02020603050405020304" pitchFamily="18" charset="0"/>
              </a:rPr>
              <a:t>1</a:t>
            </a:r>
            <a:r>
              <a:rPr lang="en-US" sz="1100" dirty="0">
                <a:effectLst/>
                <a:latin typeface="Calibri" panose="020F0502020204030204" pitchFamily="34" charset="0"/>
                <a:ea typeface="Calibri" panose="020F0502020204030204" pitchFamily="34" charset="0"/>
                <a:cs typeface="Times New Roman" panose="02020603050405020304" pitchFamily="18" charset="0"/>
              </a:rPr>
              <a:t> (currently 10% below the average). Holbrook is now ranked 158 out of 351 communities in that category of taxation, compared to 112 in 2018.  We continue to contribute to our unfunded Other Post Employment Benefit (OPEB) liabilities, and our long-term debit obligations are decreasing – both of which are key factors in maintaining the town’s very favorable AA bond rating. Please note that we have included a few graphs related to these trends and Holbrook’s current financial position in the appendix at the end of this report for your </a:t>
            </a:r>
            <a:r>
              <a:rPr lang="en-US" sz="1100" dirty="0">
                <a:latin typeface="Calibri" panose="020F0502020204030204" pitchFamily="34" charset="0"/>
                <a:ea typeface="Calibri" panose="020F0502020204030204" pitchFamily="34" charset="0"/>
                <a:cs typeface="Times New Roman" panose="02020603050405020304" pitchFamily="18" charset="0"/>
              </a:rPr>
              <a:t>perusal</a:t>
            </a:r>
            <a:r>
              <a:rPr lang="en-US" sz="1100" dirty="0">
                <a:effectLst/>
                <a:latin typeface="Calibri" panose="020F0502020204030204" pitchFamily="34" charset="0"/>
                <a:ea typeface="Calibri" panose="020F0502020204030204" pitchFamily="34" charset="0"/>
                <a:cs typeface="Times New Roman" panose="02020603050405020304" pitchFamily="18" charset="0"/>
              </a:rPr>
              <a:t>.</a:t>
            </a: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Due to an increase in expected revenues for FY23, </a:t>
            </a:r>
            <a:r>
              <a:rPr lang="en-US" sz="1100" dirty="0">
                <a:latin typeface="Calibri" panose="020F0502020204030204" pitchFamily="34" charset="0"/>
                <a:ea typeface="Calibri" panose="020F0502020204030204" pitchFamily="34" charset="0"/>
                <a:cs typeface="Times New Roman" panose="02020603050405020304" pitchFamily="18" charset="0"/>
              </a:rPr>
              <a:t>our</a:t>
            </a:r>
            <a:r>
              <a:rPr lang="en-US" sz="1100" dirty="0">
                <a:effectLst/>
                <a:latin typeface="Calibri" panose="020F0502020204030204" pitchFamily="34" charset="0"/>
                <a:ea typeface="Calibri" panose="020F0502020204030204" pitchFamily="34" charset="0"/>
                <a:cs typeface="Times New Roman" panose="02020603050405020304" pitchFamily="18" charset="0"/>
              </a:rPr>
              <a:t> proposed budget – along with several warrant articles that are being presented at the Special Town Meeting (which is also being held on May 18) – addresses many overdue needs of the town. Several capital items, such as vehicles for the DPW and Public Safety Departments, building repairs for Town Hall and the town Library, and initial spending to establish a continuous road maintenance and repair program have been </a:t>
            </a:r>
            <a:r>
              <a:rPr lang="en-US" sz="1100" dirty="0">
                <a:latin typeface="Calibri" panose="020F0502020204030204" pitchFamily="34" charset="0"/>
                <a:ea typeface="Calibri" panose="020F0502020204030204" pitchFamily="34" charset="0"/>
                <a:cs typeface="Times New Roman" panose="02020603050405020304" pitchFamily="18" charset="0"/>
              </a:rPr>
              <a:t>included</a:t>
            </a:r>
            <a:r>
              <a:rPr lang="en-US" sz="1100" dirty="0">
                <a:effectLst/>
                <a:latin typeface="Calibri" panose="020F0502020204030204" pitchFamily="34" charset="0"/>
                <a:ea typeface="Calibri" panose="020F0502020204030204" pitchFamily="34" charset="0"/>
                <a:cs typeface="Times New Roman" panose="02020603050405020304" pitchFamily="18" charset="0"/>
              </a:rPr>
              <a:t>. Despite these additional expenditures, this year’s proposed budget contains no staffing cuts, and funds each department’s requests at a level that would not only maintain their services, but would also, in many cases, increase the quality of their services. </a:t>
            </a: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That said, even with Holbrook in </a:t>
            </a:r>
            <a:r>
              <a:rPr lang="en-US" sz="1100" dirty="0">
                <a:latin typeface="Calibri" panose="020F0502020204030204" pitchFamily="34" charset="0"/>
                <a:ea typeface="Calibri" panose="020F0502020204030204" pitchFamily="34" charset="0"/>
                <a:cs typeface="Times New Roman" panose="02020603050405020304" pitchFamily="18" charset="0"/>
              </a:rPr>
              <a:t>its current </a:t>
            </a:r>
            <a:r>
              <a:rPr lang="en-US" sz="1100" dirty="0">
                <a:effectLst/>
                <a:latin typeface="Calibri" panose="020F0502020204030204" pitchFamily="34" charset="0"/>
                <a:ea typeface="Calibri" panose="020F0502020204030204" pitchFamily="34" charset="0"/>
                <a:cs typeface="Times New Roman" panose="02020603050405020304" pitchFamily="18" charset="0"/>
              </a:rPr>
              <a:t>solid financial position, there are several upcoming, sizable, financial items that our town meeting members should be aware of heading into the new fiscal year:</a:t>
            </a:r>
          </a:p>
          <a:p>
            <a:pPr>
              <a:lnSpc>
                <a:spcPct val="107000"/>
              </a:lnSpc>
              <a:spcAft>
                <a:spcPts val="80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New Water </a:t>
            </a:r>
            <a:r>
              <a:rPr lang="en-US" sz="1100" b="1" dirty="0">
                <a:latin typeface="Calibri" panose="020F0502020204030204" pitchFamily="34" charset="0"/>
                <a:ea typeface="Calibri" panose="020F0502020204030204" pitchFamily="34" charset="0"/>
                <a:cs typeface="Times New Roman" panose="02020603050405020304" pitchFamily="18" charset="0"/>
              </a:rPr>
              <a:t>Plant – </a:t>
            </a:r>
            <a:r>
              <a:rPr lang="en-US" sz="1100" dirty="0">
                <a:effectLst/>
                <a:latin typeface="Calibri" panose="020F0502020204030204" pitchFamily="34" charset="0"/>
                <a:ea typeface="Calibri" panose="020F0502020204030204" pitchFamily="34" charset="0"/>
                <a:cs typeface="Times New Roman" panose="02020603050405020304" pitchFamily="18" charset="0"/>
              </a:rPr>
              <a:t>The Tri-Town water enterprise will be building a new water plant for the benefit of the residents of Holbrook, Randolph, and Braintree. Holbrook’s portion of the project will cost several million dollars, and the town should begin the necessary preparations to be able to pay our share. </a:t>
            </a:r>
            <a:r>
              <a:rPr lang="en-US" sz="1100" dirty="0">
                <a:latin typeface="Calibri" panose="020F0502020204030204" pitchFamily="34" charset="0"/>
                <a:ea typeface="Calibri" panose="020F0502020204030204" pitchFamily="34" charset="0"/>
                <a:cs typeface="Times New Roman" panose="02020603050405020304" pitchFamily="18" charset="0"/>
              </a:rPr>
              <a:t>(Note: T</a:t>
            </a:r>
            <a:r>
              <a:rPr lang="en-US" sz="1100" dirty="0">
                <a:effectLst/>
                <a:latin typeface="Calibri" panose="020F0502020204030204" pitchFamily="34" charset="0"/>
                <a:ea typeface="Calibri" panose="020F0502020204030204" pitchFamily="34" charset="0"/>
                <a:cs typeface="Times New Roman" panose="02020603050405020304" pitchFamily="18" charset="0"/>
              </a:rPr>
              <a:t>own leaders are currently working with state officials to obtain supplemental funding to help our town with this project.) </a:t>
            </a:r>
          </a:p>
          <a:p>
            <a:pPr>
              <a:lnSpc>
                <a:spcPct val="107000"/>
              </a:lnSpc>
              <a:spcAft>
                <a:spcPts val="80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Per- and Polyfluoroalkyl Substances (PFAS</a:t>
            </a:r>
            <a:r>
              <a:rPr lang="en-US" sz="1100" b="1" dirty="0">
                <a:latin typeface="Calibri" panose="020F0502020204030204" pitchFamily="34" charset="0"/>
                <a:ea typeface="Calibri" panose="020F0502020204030204" pitchFamily="34" charset="0"/>
                <a:cs typeface="Times New Roman" panose="02020603050405020304" pitchFamily="18" charset="0"/>
              </a:rPr>
              <a:t>) – </a:t>
            </a:r>
            <a:r>
              <a:rPr lang="en-US" sz="1100" dirty="0">
                <a:effectLst/>
                <a:latin typeface="Calibri" panose="020F0502020204030204" pitchFamily="34" charset="0"/>
                <a:ea typeface="Calibri" panose="020F0502020204030204" pitchFamily="34" charset="0"/>
                <a:cs typeface="Times New Roman" panose="02020603050405020304" pitchFamily="18" charset="0"/>
              </a:rPr>
              <a:t>In conjunction with our Joint Water Department partner, Randolph, Holbrook will need to continue working on the most effective and fiscally responsible method to address the ongoing concerns with PFAS in the town’s water. </a:t>
            </a:r>
          </a:p>
          <a:p>
            <a:pPr>
              <a:lnSpc>
                <a:spcPct val="107000"/>
              </a:lnSpc>
              <a:spcAft>
                <a:spcPts val="80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Fiscal Management – </a:t>
            </a:r>
            <a:r>
              <a:rPr lang="en-US" sz="1100" dirty="0">
                <a:effectLst/>
                <a:latin typeface="Calibri" panose="020F0502020204030204" pitchFamily="34" charset="0"/>
                <a:ea typeface="Calibri" panose="020F0502020204030204" pitchFamily="34" charset="0"/>
                <a:cs typeface="Times New Roman" panose="02020603050405020304" pitchFamily="18" charset="0"/>
              </a:rPr>
              <a:t>FinCom once again strongly recommends that the town’s elected Treasurer position be changed to an appointed role. Issues in the Treasurer ’s </a:t>
            </a:r>
            <a:r>
              <a:rPr lang="en-US" sz="1100" dirty="0">
                <a:latin typeface="Calibri" panose="020F0502020204030204" pitchFamily="34" charset="0"/>
                <a:ea typeface="Calibri" panose="020F0502020204030204" pitchFamily="34" charset="0"/>
                <a:cs typeface="Times New Roman" panose="02020603050405020304" pitchFamily="18" charset="0"/>
              </a:rPr>
              <a:t>O</a:t>
            </a:r>
            <a:r>
              <a:rPr lang="en-US" sz="1100" dirty="0">
                <a:effectLst/>
                <a:latin typeface="Calibri" panose="020F0502020204030204" pitchFamily="34" charset="0"/>
                <a:ea typeface="Calibri" panose="020F0502020204030204" pitchFamily="34" charset="0"/>
                <a:cs typeface="Times New Roman" panose="02020603050405020304" pitchFamily="18" charset="0"/>
              </a:rPr>
              <a:t>ffice, which have been repeatedly called out in the town’s annual audit over a number of years now, still need to be addressed. </a:t>
            </a:r>
            <a:r>
              <a:rPr lang="en-US" sz="1100" dirty="0">
                <a:latin typeface="Calibri" panose="020F0502020204030204" pitchFamily="34" charset="0"/>
                <a:ea typeface="Calibri" panose="020F0502020204030204" pitchFamily="34" charset="0"/>
                <a:cs typeface="Times New Roman" panose="02020603050405020304" pitchFamily="18" charset="0"/>
              </a:rPr>
              <a:t>T</a:t>
            </a:r>
            <a:r>
              <a:rPr lang="en-US" sz="1100" dirty="0">
                <a:effectLst/>
                <a:latin typeface="Calibri" panose="020F0502020204030204" pitchFamily="34" charset="0"/>
                <a:ea typeface="Calibri" panose="020F0502020204030204" pitchFamily="34" charset="0"/>
                <a:cs typeface="Times New Roman" panose="02020603050405020304" pitchFamily="18" charset="0"/>
              </a:rPr>
              <a:t>hese issues have been going on since before the current Treasurer was elected, but they still need to be corrected and cannot </a:t>
            </a:r>
            <a:r>
              <a:rPr lang="en-US" sz="1100" dirty="0">
                <a:latin typeface="Calibri" panose="020F0502020204030204" pitchFamily="34" charset="0"/>
                <a:ea typeface="Calibri" panose="020F0502020204030204" pitchFamily="34" charset="0"/>
                <a:cs typeface="Times New Roman" panose="02020603050405020304" pitchFamily="18" charset="0"/>
              </a:rPr>
              <a:t>be allowed to </a:t>
            </a:r>
            <a:r>
              <a:rPr lang="en-US" sz="1100" dirty="0">
                <a:effectLst/>
                <a:latin typeface="Calibri" panose="020F0502020204030204" pitchFamily="34" charset="0"/>
                <a:ea typeface="Calibri" panose="020F0502020204030204" pitchFamily="34" charset="0"/>
                <a:cs typeface="Times New Roman" panose="02020603050405020304" pitchFamily="18" charset="0"/>
              </a:rPr>
              <a:t>linger on year after year. The position of Treasurer requires a solid financial background, as well as strong management and leadership skills. With an elected position the town is limiting the pool of </a:t>
            </a:r>
            <a:r>
              <a:rPr lang="en-US" sz="1100" dirty="0">
                <a:latin typeface="Calibri" panose="020F0502020204030204" pitchFamily="34" charset="0"/>
                <a:ea typeface="Calibri" panose="020F0502020204030204" pitchFamily="34" charset="0"/>
                <a:cs typeface="Times New Roman" panose="02020603050405020304" pitchFamily="18" charset="0"/>
              </a:rPr>
              <a:t>potential </a:t>
            </a:r>
            <a:r>
              <a:rPr lang="en-US" sz="1100" dirty="0">
                <a:effectLst/>
                <a:latin typeface="Calibri" panose="020F0502020204030204" pitchFamily="34" charset="0"/>
                <a:ea typeface="Calibri" panose="020F0502020204030204" pitchFamily="34" charset="0"/>
                <a:cs typeface="Times New Roman" panose="02020603050405020304" pitchFamily="18" charset="0"/>
              </a:rPr>
              <a:t>candidates to Holbrook residents only, and there are no </a:t>
            </a:r>
            <a:r>
              <a:rPr lang="en-US" sz="1100" dirty="0">
                <a:latin typeface="Calibri" panose="020F0502020204030204" pitchFamily="34" charset="0"/>
                <a:ea typeface="Calibri" panose="020F0502020204030204" pitchFamily="34" charset="0"/>
                <a:cs typeface="Times New Roman" panose="02020603050405020304" pitchFamily="18" charset="0"/>
              </a:rPr>
              <a:t>skill </a:t>
            </a:r>
            <a:r>
              <a:rPr lang="en-US" sz="1100" dirty="0">
                <a:effectLst/>
                <a:latin typeface="Calibri" panose="020F0502020204030204" pitchFamily="34" charset="0"/>
                <a:ea typeface="Calibri" panose="020F0502020204030204" pitchFamily="34" charset="0"/>
                <a:cs typeface="Times New Roman" panose="02020603050405020304" pitchFamily="18" charset="0"/>
              </a:rPr>
              <a:t>requirements necessary to run. In addition, the possibility of having to train a new individual for the position every three years is not fiscally prudent</a:t>
            </a:r>
            <a:r>
              <a:rPr lang="en-US" sz="1100" b="1" dirty="0">
                <a:effectLst/>
                <a:latin typeface="Calibri" panose="020F050202020403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TextBox 11">
            <a:extLst>
              <a:ext uri="{FF2B5EF4-FFF2-40B4-BE49-F238E27FC236}">
                <a16:creationId xmlns:a16="http://schemas.microsoft.com/office/drawing/2014/main" id="{26579390-D3C1-CEF7-1E70-FFFB7CD39720}"/>
              </a:ext>
            </a:extLst>
          </p:cNvPr>
          <p:cNvSpPr txBox="1"/>
          <p:nvPr/>
        </p:nvSpPr>
        <p:spPr>
          <a:xfrm>
            <a:off x="920209" y="8817304"/>
            <a:ext cx="4987105" cy="246221"/>
          </a:xfrm>
          <a:prstGeom prst="rect">
            <a:avLst/>
          </a:prstGeom>
          <a:noFill/>
        </p:spPr>
        <p:txBody>
          <a:bodyPr wrap="square">
            <a:spAutoFit/>
          </a:bodyPr>
          <a:lstStyle/>
          <a:p>
            <a:r>
              <a:rPr lang="en-US" sz="1000" baseline="30000" dirty="0"/>
              <a:t>1</a:t>
            </a:r>
            <a:r>
              <a:rPr lang="en-US" sz="1000" dirty="0"/>
              <a:t>Per Massachusetts Department of Local Services (DLS) Data Analytics and Resources Bureau</a:t>
            </a:r>
          </a:p>
        </p:txBody>
      </p:sp>
    </p:spTree>
    <p:extLst>
      <p:ext uri="{BB962C8B-B14F-4D97-AF65-F5344CB8AC3E}">
        <p14:creationId xmlns:p14="http://schemas.microsoft.com/office/powerpoint/2010/main" val="30367646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5ECC8B2D-3024-411A-92E4-EA5158974A86}"/>
              </a:ext>
            </a:extLst>
          </p:cNvPr>
          <p:cNvSpPr txBox="1"/>
          <p:nvPr/>
        </p:nvSpPr>
        <p:spPr>
          <a:xfrm>
            <a:off x="1714499" y="0"/>
            <a:ext cx="3429000" cy="390363"/>
          </a:xfrm>
          <a:prstGeom prst="rect">
            <a:avLst/>
          </a:prstGeom>
          <a:noFill/>
        </p:spPr>
        <p:txBody>
          <a:bodyPr wrap="square">
            <a:spAutoFit/>
          </a:bodyPr>
          <a:lstStyle/>
          <a:p>
            <a:pPr algn="ctr">
              <a:lnSpc>
                <a:spcPct val="115000"/>
              </a:lnSpc>
            </a:pPr>
            <a:r>
              <a:rPr lang="en-US" b="1" dirty="0">
                <a:solidFill>
                  <a:srgbClr val="365F92"/>
                </a:solidFill>
                <a:latin typeface="Cambria-Bold"/>
                <a:ea typeface="Calibri" panose="020F0502020204030204" pitchFamily="34" charset="0"/>
                <a:cs typeface="Cambria-Bold"/>
              </a:rPr>
              <a:t>Budget Message</a:t>
            </a:r>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
        <p:nvSpPr>
          <p:cNvPr id="2" name="Slide Number Placeholder 1">
            <a:extLst>
              <a:ext uri="{FF2B5EF4-FFF2-40B4-BE49-F238E27FC236}">
                <a16:creationId xmlns:a16="http://schemas.microsoft.com/office/drawing/2014/main" id="{17449DD7-88A0-45A8-AE13-76755B9269B5}"/>
              </a:ext>
            </a:extLst>
          </p:cNvPr>
          <p:cNvSpPr>
            <a:spLocks noGrp="1"/>
          </p:cNvSpPr>
          <p:nvPr>
            <p:ph type="sldNum" sz="quarter" idx="12"/>
          </p:nvPr>
        </p:nvSpPr>
        <p:spPr/>
        <p:txBody>
          <a:bodyPr/>
          <a:lstStyle/>
          <a:p>
            <a:fld id="{951A84A8-93B5-489E-9DC0-7AFD6DDA5BF0}" type="slidenum">
              <a:rPr lang="en-US" smtClean="0"/>
              <a:t>4</a:t>
            </a:fld>
            <a:endParaRPr lang="en-US" dirty="0"/>
          </a:p>
        </p:txBody>
      </p:sp>
      <p:sp>
        <p:nvSpPr>
          <p:cNvPr id="9" name="TextBox 8">
            <a:extLst>
              <a:ext uri="{FF2B5EF4-FFF2-40B4-BE49-F238E27FC236}">
                <a16:creationId xmlns:a16="http://schemas.microsoft.com/office/drawing/2014/main" id="{334FF4AA-E5A5-DCCC-6A8E-23F4981E26C1}"/>
              </a:ext>
            </a:extLst>
          </p:cNvPr>
          <p:cNvSpPr txBox="1"/>
          <p:nvPr/>
        </p:nvSpPr>
        <p:spPr>
          <a:xfrm>
            <a:off x="85724" y="418776"/>
            <a:ext cx="6515099" cy="5544146"/>
          </a:xfrm>
          <a:prstGeom prst="rect">
            <a:avLst/>
          </a:prstGeom>
          <a:noFill/>
        </p:spPr>
        <p:txBody>
          <a:bodyPr wrap="square">
            <a:spAutoFit/>
          </a:bodyPr>
          <a:lstStyle/>
          <a:p>
            <a:pPr marL="0" marR="0">
              <a:lnSpc>
                <a:spcPct val="107000"/>
              </a:lnSpc>
              <a:spcBef>
                <a:spcPts val="0"/>
              </a:spcBef>
              <a:spcAft>
                <a:spcPts val="800"/>
              </a:spcAft>
            </a:pPr>
            <a:r>
              <a:rPr lang="en-US" sz="1100" dirty="0">
                <a:latin typeface="Calibri" panose="020F0502020204030204" pitchFamily="34" charset="0"/>
                <a:ea typeface="Calibri" panose="020F0502020204030204" pitchFamily="34" charset="0"/>
                <a:cs typeface="Times New Roman" panose="02020603050405020304" pitchFamily="18" charset="0"/>
              </a:rPr>
              <a:t>Looking forward, FinCom would also like to stress that the town’s leaders must implement long term planning and an overall strategy for the town. The town currently has many capital needs, with more on the horizon, that require a thorough review and the establishment of a plan that best meets the needs and wishes of the community. In addition, the town should develop a fiscal strategy moving forward that includes a variety of funding resources, such as grants, taxes, state aid, and an optimal debt structure. Some initial ideas for these things have been shared  with the new Town Accountant and Town Administrator, and our committee looks forward to working with the Finance Team and the Select Board </a:t>
            </a:r>
            <a:r>
              <a:rPr lang="en-US" sz="1100" dirty="0">
                <a:effectLst/>
                <a:latin typeface="Calibri" panose="020F0502020204030204" pitchFamily="34" charset="0"/>
                <a:ea typeface="Calibri" panose="020F0502020204030204" pitchFamily="34" charset="0"/>
                <a:cs typeface="Times New Roman" panose="02020603050405020304" pitchFamily="18" charset="0"/>
              </a:rPr>
              <a:t>to help the town become more up to date and strategic via the implementation of financial and decision making processes that will continue the growth that the town has made financially over the past few years.</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FY23 State law, regulators, town by‐laws, and fiscal prudence require that the Finance Committee provide Town Meeting with a balanced budget to vote on. We interpret this to mean that the budget submission must be based on sound and supportable financial practices that ensure the long-term financial health of the community. With that as the framework, this FY23 budget balances the use of the town’s revenues across all departments and services provided by the town. This budget preserves all departments’ core services and is projected to allow us to end FY23 fiscally sound as well. We </a:t>
            </a:r>
            <a:r>
              <a:rPr lang="en-US" sz="1100" dirty="0">
                <a:latin typeface="Calibri" panose="020F0502020204030204" pitchFamily="34" charset="0"/>
                <a:ea typeface="Calibri" panose="020F0502020204030204" pitchFamily="34" charset="0"/>
                <a:cs typeface="Times New Roman" panose="02020603050405020304" pitchFamily="18" charset="0"/>
              </a:rPr>
              <a:t>remain</a:t>
            </a:r>
            <a:r>
              <a:rPr lang="en-US" sz="1100" dirty="0">
                <a:effectLst/>
                <a:latin typeface="Calibri" panose="020F0502020204030204" pitchFamily="34" charset="0"/>
                <a:ea typeface="Calibri" panose="020F0502020204030204" pitchFamily="34" charset="0"/>
                <a:cs typeface="Times New Roman" panose="02020603050405020304" pitchFamily="18" charset="0"/>
              </a:rPr>
              <a:t> realistic about the continuing financial challenges facing the town, and appreciative of the amount of work and dedication that will be required by all to meet these challenges in the years ahead.</a:t>
            </a: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Respectfully,</a:t>
            </a: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Patrick J. Duggan</a:t>
            </a: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Chair‐Holbrook Finance Committee</a:t>
            </a: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11974605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B2A3E3-6F8A-4A50-AD09-3DA1A8FAE3F3}"/>
              </a:ext>
            </a:extLst>
          </p:cNvPr>
          <p:cNvSpPr>
            <a:spLocks noGrp="1"/>
          </p:cNvSpPr>
          <p:nvPr>
            <p:ph type="title"/>
          </p:nvPr>
        </p:nvSpPr>
        <p:spPr>
          <a:xfrm>
            <a:off x="471487" y="258237"/>
            <a:ext cx="5915025" cy="922864"/>
          </a:xfrm>
        </p:spPr>
        <p:txBody>
          <a:bodyPr>
            <a:normAutofit fontScale="90000"/>
          </a:bodyPr>
          <a:lstStyle/>
          <a:p>
            <a:pPr algn="ctr"/>
            <a:r>
              <a:rPr lang="en-US" sz="1800" b="1" dirty="0">
                <a:solidFill>
                  <a:srgbClr val="365F92"/>
                </a:solidFill>
                <a:latin typeface="Cambria-Bold"/>
                <a:ea typeface="Calibri" panose="020F0502020204030204" pitchFamily="34" charset="0"/>
                <a:cs typeface="Cambria-Bold"/>
              </a:rPr>
              <a:t>Holbrook Finance Committee Calendar for FY23 Budget Review Meetings</a:t>
            </a:r>
            <a:br>
              <a:rPr lang="en-US" sz="1800" dirty="0">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Slide Number Placeholder 2">
            <a:extLst>
              <a:ext uri="{FF2B5EF4-FFF2-40B4-BE49-F238E27FC236}">
                <a16:creationId xmlns:a16="http://schemas.microsoft.com/office/drawing/2014/main" id="{4E48C870-698E-490B-9B58-0AEA4D942A88}"/>
              </a:ext>
            </a:extLst>
          </p:cNvPr>
          <p:cNvSpPr>
            <a:spLocks noGrp="1"/>
          </p:cNvSpPr>
          <p:nvPr>
            <p:ph type="sldNum" sz="quarter" idx="12"/>
          </p:nvPr>
        </p:nvSpPr>
        <p:spPr/>
        <p:txBody>
          <a:bodyPr/>
          <a:lstStyle/>
          <a:p>
            <a:fld id="{951A84A8-93B5-489E-9DC0-7AFD6DDA5BF0}" type="slidenum">
              <a:rPr lang="en-US" smtClean="0"/>
              <a:t>5</a:t>
            </a:fld>
            <a:endParaRPr lang="en-US" dirty="0"/>
          </a:p>
        </p:txBody>
      </p:sp>
      <p:graphicFrame>
        <p:nvGraphicFramePr>
          <p:cNvPr id="5" name="Table 4">
            <a:extLst>
              <a:ext uri="{FF2B5EF4-FFF2-40B4-BE49-F238E27FC236}">
                <a16:creationId xmlns:a16="http://schemas.microsoft.com/office/drawing/2014/main" id="{20B8456C-48D4-054C-96CC-947FF89B1466}"/>
              </a:ext>
            </a:extLst>
          </p:cNvPr>
          <p:cNvGraphicFramePr>
            <a:graphicFrameLocks noGrp="1"/>
          </p:cNvGraphicFramePr>
          <p:nvPr>
            <p:extLst>
              <p:ext uri="{D42A27DB-BD31-4B8C-83A1-F6EECF244321}">
                <p14:modId xmlns:p14="http://schemas.microsoft.com/office/powerpoint/2010/main" val="573158880"/>
              </p:ext>
            </p:extLst>
          </p:nvPr>
        </p:nvGraphicFramePr>
        <p:xfrm>
          <a:off x="362856" y="928915"/>
          <a:ext cx="6023656" cy="7535356"/>
        </p:xfrm>
        <a:graphic>
          <a:graphicData uri="http://schemas.openxmlformats.org/drawingml/2006/table">
            <a:tbl>
              <a:tblPr/>
              <a:tblGrid>
                <a:gridCol w="1805909">
                  <a:extLst>
                    <a:ext uri="{9D8B030D-6E8A-4147-A177-3AD203B41FA5}">
                      <a16:colId xmlns:a16="http://schemas.microsoft.com/office/drawing/2014/main" val="754768827"/>
                    </a:ext>
                  </a:extLst>
                </a:gridCol>
                <a:gridCol w="4217747">
                  <a:extLst>
                    <a:ext uri="{9D8B030D-6E8A-4147-A177-3AD203B41FA5}">
                      <a16:colId xmlns:a16="http://schemas.microsoft.com/office/drawing/2014/main" val="2086198310"/>
                    </a:ext>
                  </a:extLst>
                </a:gridCol>
              </a:tblGrid>
              <a:tr h="395060">
                <a:tc gridSpan="2">
                  <a:txBody>
                    <a:bodyPr/>
                    <a:lstStyle/>
                    <a:p>
                      <a:pPr algn="ctr" rtl="0" fontAlgn="ctr"/>
                      <a:r>
                        <a:rPr lang="en-US" sz="1100" b="1" i="0" dirty="0">
                          <a:solidFill>
                            <a:srgbClr val="000000"/>
                          </a:solidFill>
                          <a:effectLst/>
                          <a:latin typeface="Cambria" panose="02040503050406030204" pitchFamily="18" charset="0"/>
                          <a:ea typeface="Cambria" panose="02040503050406030204" pitchFamily="18" charset="0"/>
                        </a:rPr>
                        <a:t>Holbrook Finance Committee - FY22 Meetings &amp; FY23 Budget Review Schedule</a:t>
                      </a:r>
                    </a:p>
                  </a:txBody>
                  <a:tcPr marL="15509" marR="15509"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BFBFBF"/>
                    </a:solidFill>
                  </a:tcPr>
                </a:tc>
                <a:tc hMerge="1">
                  <a:txBody>
                    <a:bodyPr/>
                    <a:lstStyle/>
                    <a:p>
                      <a:endParaRPr lang="en-US"/>
                    </a:p>
                  </a:txBody>
                  <a:tcPr/>
                </a:tc>
                <a:extLst>
                  <a:ext uri="{0D108BD9-81ED-4DB2-BD59-A6C34878D82A}">
                    <a16:rowId xmlns:a16="http://schemas.microsoft.com/office/drawing/2014/main" val="137139750"/>
                  </a:ext>
                </a:extLst>
              </a:tr>
              <a:tr h="180975">
                <a:tc>
                  <a:txBody>
                    <a:bodyPr/>
                    <a:lstStyle/>
                    <a:p>
                      <a:pPr rtl="0" fontAlgn="t"/>
                      <a:r>
                        <a:rPr lang="en-US" sz="1100" dirty="0">
                          <a:effectLst/>
                          <a:latin typeface="Cambria" panose="02040503050406030204" pitchFamily="18" charset="0"/>
                          <a:ea typeface="Cambria" panose="02040503050406030204" pitchFamily="18" charset="0"/>
                        </a:rPr>
                        <a:t>Monday, January 03, 2022</a:t>
                      </a:r>
                    </a:p>
                  </a:txBody>
                  <a:tcPr marL="15509" marR="15509" marT="0" marB="0">
                    <a:lnL w="19050"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7FFB7"/>
                    </a:solidFill>
                  </a:tcPr>
                </a:tc>
                <a:tc>
                  <a:txBody>
                    <a:bodyPr/>
                    <a:lstStyle/>
                    <a:p>
                      <a:pPr rtl="0" fontAlgn="t"/>
                      <a:r>
                        <a:rPr lang="en-US" sz="1100" b="0" dirty="0">
                          <a:effectLst/>
                          <a:latin typeface="Cambria" panose="02040503050406030204" pitchFamily="18" charset="0"/>
                          <a:ea typeface="Cambria" panose="02040503050406030204" pitchFamily="18" charset="0"/>
                        </a:rPr>
                        <a:t>No meeting</a:t>
                      </a:r>
                    </a:p>
                  </a:txBody>
                  <a:tcPr marL="15509" marR="15509" marT="0" marB="0">
                    <a:lnL w="9525" cap="flat" cmpd="sng" algn="ctr">
                      <a:solidFill>
                        <a:srgbClr val="CCCCCC"/>
                      </a:solidFill>
                      <a:prstDash val="solid"/>
                      <a:round/>
                      <a:headEnd type="none" w="med" len="med"/>
                      <a:tailEnd type="none" w="med" len="med"/>
                    </a:lnL>
                    <a:lnR w="19050"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7FFB7"/>
                    </a:solidFill>
                  </a:tcPr>
                </a:tc>
                <a:extLst>
                  <a:ext uri="{0D108BD9-81ED-4DB2-BD59-A6C34878D82A}">
                    <a16:rowId xmlns:a16="http://schemas.microsoft.com/office/drawing/2014/main" val="2217354763"/>
                  </a:ext>
                </a:extLst>
              </a:tr>
              <a:tr h="411807">
                <a:tc>
                  <a:txBody>
                    <a:bodyPr/>
                    <a:lstStyle/>
                    <a:p>
                      <a:pPr rtl="0" fontAlgn="t"/>
                      <a:r>
                        <a:rPr lang="en-US" sz="1100" b="0" dirty="0">
                          <a:effectLst/>
                          <a:latin typeface="Cambria" panose="02040503050406030204" pitchFamily="18" charset="0"/>
                          <a:ea typeface="Cambria" panose="02040503050406030204" pitchFamily="18" charset="0"/>
                        </a:rPr>
                        <a:t>Monday, January 10, 2022</a:t>
                      </a:r>
                    </a:p>
                  </a:txBody>
                  <a:tcPr marL="15509" marR="15509" marT="0" marB="0">
                    <a:lnL w="19050"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t"/>
                      <a:r>
                        <a:rPr lang="en-US" sz="1100" b="0" i="0" dirty="0">
                          <a:solidFill>
                            <a:srgbClr val="000000"/>
                          </a:solidFill>
                          <a:effectLst/>
                          <a:latin typeface="Cambria" panose="02040503050406030204" pitchFamily="18" charset="0"/>
                          <a:ea typeface="Cambria" panose="02040503050406030204" pitchFamily="18" charset="0"/>
                        </a:rPr>
                        <a:t>Financial: Accountant, Finance Committee</a:t>
                      </a:r>
                      <a:br>
                        <a:rPr lang="en-US" sz="1100" b="0" i="0" dirty="0">
                          <a:solidFill>
                            <a:srgbClr val="000000"/>
                          </a:solidFill>
                          <a:effectLst/>
                          <a:latin typeface="Cambria" panose="02040503050406030204" pitchFamily="18" charset="0"/>
                          <a:ea typeface="Cambria" panose="02040503050406030204" pitchFamily="18" charset="0"/>
                        </a:rPr>
                      </a:br>
                      <a:r>
                        <a:rPr lang="en-US" sz="1100" b="0" i="0" dirty="0">
                          <a:solidFill>
                            <a:srgbClr val="000000"/>
                          </a:solidFill>
                          <a:effectLst/>
                          <a:latin typeface="Cambria" panose="02040503050406030204" pitchFamily="18" charset="0"/>
                          <a:ea typeface="Cambria" panose="02040503050406030204" pitchFamily="18" charset="0"/>
                        </a:rPr>
                        <a:t>Services: Forrest, Veteran's, Historical Commission</a:t>
                      </a:r>
                      <a:br>
                        <a:rPr lang="en-US" sz="1100" b="0" i="0" dirty="0">
                          <a:solidFill>
                            <a:srgbClr val="000000"/>
                          </a:solidFill>
                          <a:effectLst/>
                          <a:latin typeface="Cambria" panose="02040503050406030204" pitchFamily="18" charset="0"/>
                          <a:ea typeface="Cambria" panose="02040503050406030204" pitchFamily="18" charset="0"/>
                        </a:rPr>
                      </a:br>
                      <a:r>
                        <a:rPr lang="en-US" sz="1100" b="0" i="0" dirty="0">
                          <a:solidFill>
                            <a:srgbClr val="000000"/>
                          </a:solidFill>
                          <a:effectLst/>
                          <a:latin typeface="Cambria" panose="02040503050406030204" pitchFamily="18" charset="0"/>
                          <a:ea typeface="Cambria" panose="02040503050406030204" pitchFamily="18" charset="0"/>
                        </a:rPr>
                        <a:t>Selectmen Oversight: Board of Selectmen (Town Counsel &amp; Town Reports), Town Administrator (Prof Technical, HCAM)</a:t>
                      </a:r>
                      <a:endParaRPr lang="en-US" sz="1100" b="0" dirty="0">
                        <a:effectLst/>
                        <a:latin typeface="Cambria" panose="02040503050406030204" pitchFamily="18" charset="0"/>
                        <a:ea typeface="Cambria" panose="02040503050406030204" pitchFamily="18" charset="0"/>
                      </a:endParaRPr>
                    </a:p>
                  </a:txBody>
                  <a:tcPr marL="15509" marR="15509" marT="0" marB="0">
                    <a:lnL w="9525" cap="flat" cmpd="sng" algn="ctr">
                      <a:solidFill>
                        <a:srgbClr val="CCCCCC"/>
                      </a:solidFill>
                      <a:prstDash val="solid"/>
                      <a:round/>
                      <a:headEnd type="none" w="med" len="med"/>
                      <a:tailEnd type="none" w="med" len="med"/>
                    </a:lnL>
                    <a:lnR w="19050"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506176746"/>
                  </a:ext>
                </a:extLst>
              </a:tr>
              <a:tr h="158115">
                <a:tc>
                  <a:txBody>
                    <a:bodyPr/>
                    <a:lstStyle/>
                    <a:p>
                      <a:pPr rtl="0" fontAlgn="t"/>
                      <a:r>
                        <a:rPr lang="en-US" sz="1100" b="0" dirty="0">
                          <a:effectLst/>
                          <a:latin typeface="Cambria" panose="02040503050406030204" pitchFamily="18" charset="0"/>
                          <a:ea typeface="Cambria" panose="02040503050406030204" pitchFamily="18" charset="0"/>
                        </a:rPr>
                        <a:t>Monday, January 17, 2022</a:t>
                      </a:r>
                    </a:p>
                  </a:txBody>
                  <a:tcPr marL="15509" marR="15509" marT="0" marB="0">
                    <a:lnL w="19050"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7FFB7"/>
                    </a:solidFill>
                  </a:tcPr>
                </a:tc>
                <a:tc>
                  <a:txBody>
                    <a:bodyPr/>
                    <a:lstStyle/>
                    <a:p>
                      <a:pPr rtl="0" fontAlgn="t"/>
                      <a:r>
                        <a:rPr lang="en-US" sz="1100" b="0" dirty="0">
                          <a:effectLst/>
                          <a:latin typeface="Cambria" panose="02040503050406030204" pitchFamily="18" charset="0"/>
                          <a:ea typeface="Cambria" panose="02040503050406030204" pitchFamily="18" charset="0"/>
                        </a:rPr>
                        <a:t>Martin Luther King Jr. Day - No meeting</a:t>
                      </a:r>
                    </a:p>
                  </a:txBody>
                  <a:tcPr marL="15509" marR="15509" marT="0" marB="0">
                    <a:lnL w="9525" cap="flat" cmpd="sng" algn="ctr">
                      <a:solidFill>
                        <a:srgbClr val="CCCCCC"/>
                      </a:solidFill>
                      <a:prstDash val="solid"/>
                      <a:round/>
                      <a:headEnd type="none" w="med" len="med"/>
                      <a:tailEnd type="none" w="med" len="med"/>
                    </a:lnL>
                    <a:lnR w="19050"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7FFB7"/>
                    </a:solidFill>
                  </a:tcPr>
                </a:tc>
                <a:extLst>
                  <a:ext uri="{0D108BD9-81ED-4DB2-BD59-A6C34878D82A}">
                    <a16:rowId xmlns:a16="http://schemas.microsoft.com/office/drawing/2014/main" val="915324474"/>
                  </a:ext>
                </a:extLst>
              </a:tr>
              <a:tr h="242018">
                <a:tc>
                  <a:txBody>
                    <a:bodyPr/>
                    <a:lstStyle/>
                    <a:p>
                      <a:pPr rtl="0" fontAlgn="t"/>
                      <a:r>
                        <a:rPr lang="en-US" sz="1100" b="0" dirty="0">
                          <a:effectLst/>
                          <a:latin typeface="Cambria" panose="02040503050406030204" pitchFamily="18" charset="0"/>
                          <a:ea typeface="Cambria" panose="02040503050406030204" pitchFamily="18" charset="0"/>
                        </a:rPr>
                        <a:t>Monday, January 24, 2022</a:t>
                      </a:r>
                    </a:p>
                  </a:txBody>
                  <a:tcPr marL="15509" marR="15509" marT="0" marB="0">
                    <a:lnL w="19050"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t"/>
                      <a:r>
                        <a:rPr lang="en-US" sz="1100" b="0" i="0" dirty="0">
                          <a:solidFill>
                            <a:srgbClr val="000000"/>
                          </a:solidFill>
                          <a:effectLst/>
                          <a:latin typeface="Cambria" panose="02040503050406030204" pitchFamily="18" charset="0"/>
                          <a:ea typeface="Cambria" panose="02040503050406030204" pitchFamily="18" charset="0"/>
                        </a:rPr>
                        <a:t>Selectmen Oversight: Inspectional Services, Human Resources</a:t>
                      </a:r>
                      <a:br>
                        <a:rPr lang="en-US" sz="1100" b="0" i="0" dirty="0">
                          <a:solidFill>
                            <a:srgbClr val="000000"/>
                          </a:solidFill>
                          <a:effectLst/>
                          <a:latin typeface="Cambria" panose="02040503050406030204" pitchFamily="18" charset="0"/>
                          <a:ea typeface="Cambria" panose="02040503050406030204" pitchFamily="18" charset="0"/>
                        </a:rPr>
                      </a:br>
                      <a:r>
                        <a:rPr lang="en-US" sz="1100" b="0" i="0" dirty="0">
                          <a:solidFill>
                            <a:srgbClr val="000000"/>
                          </a:solidFill>
                          <a:effectLst/>
                          <a:latin typeface="Cambria" panose="02040503050406030204" pitchFamily="18" charset="0"/>
                          <a:ea typeface="Cambria" panose="02040503050406030204" pitchFamily="18" charset="0"/>
                        </a:rPr>
                        <a:t>Services: Council on Aging, Library, Town Clerk</a:t>
                      </a:r>
                      <a:endParaRPr lang="en-US" sz="1100" b="0" dirty="0">
                        <a:effectLst/>
                        <a:latin typeface="Cambria" panose="02040503050406030204" pitchFamily="18" charset="0"/>
                        <a:ea typeface="Cambria" panose="02040503050406030204" pitchFamily="18" charset="0"/>
                      </a:endParaRPr>
                    </a:p>
                  </a:txBody>
                  <a:tcPr marL="15509" marR="15509" marT="0" marB="0">
                    <a:lnL w="9525" cap="flat" cmpd="sng" algn="ctr">
                      <a:solidFill>
                        <a:srgbClr val="CCCCCC"/>
                      </a:solidFill>
                      <a:prstDash val="solid"/>
                      <a:round/>
                      <a:headEnd type="none" w="med" len="med"/>
                      <a:tailEnd type="none" w="med" len="med"/>
                    </a:lnL>
                    <a:lnR w="19050"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2516823845"/>
                  </a:ext>
                </a:extLst>
              </a:tr>
              <a:tr h="308855">
                <a:tc>
                  <a:txBody>
                    <a:bodyPr/>
                    <a:lstStyle/>
                    <a:p>
                      <a:pPr rtl="0" fontAlgn="t"/>
                      <a:r>
                        <a:rPr lang="en-US" sz="1100" b="0" dirty="0">
                          <a:effectLst/>
                          <a:latin typeface="Cambria" panose="02040503050406030204" pitchFamily="18" charset="0"/>
                          <a:ea typeface="Cambria" panose="02040503050406030204" pitchFamily="18" charset="0"/>
                        </a:rPr>
                        <a:t>Monday, January 31, 2022</a:t>
                      </a:r>
                    </a:p>
                  </a:txBody>
                  <a:tcPr marL="15509" marR="15509" marT="0" marB="0">
                    <a:lnL w="19050"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t"/>
                      <a:r>
                        <a:rPr lang="en-US" sz="1100" b="0" i="0" dirty="0">
                          <a:solidFill>
                            <a:srgbClr val="000000"/>
                          </a:solidFill>
                          <a:effectLst/>
                          <a:latin typeface="Cambria" panose="02040503050406030204" pitchFamily="18" charset="0"/>
                          <a:ea typeface="Cambria" panose="02040503050406030204" pitchFamily="18" charset="0"/>
                        </a:rPr>
                        <a:t>Public Safety: Police (Includes Animal Control), Fire, Communications, Emergency Management, Public Safety Building</a:t>
                      </a:r>
                      <a:endParaRPr lang="en-US" sz="1100" b="0" dirty="0">
                        <a:effectLst/>
                        <a:latin typeface="Cambria" panose="02040503050406030204" pitchFamily="18" charset="0"/>
                        <a:ea typeface="Cambria" panose="02040503050406030204" pitchFamily="18" charset="0"/>
                      </a:endParaRPr>
                    </a:p>
                  </a:txBody>
                  <a:tcPr marL="15509" marR="15509" marT="0" marB="0">
                    <a:lnL w="9525" cap="flat" cmpd="sng" algn="ctr">
                      <a:solidFill>
                        <a:srgbClr val="CCCCCC"/>
                      </a:solidFill>
                      <a:prstDash val="solid"/>
                      <a:round/>
                      <a:headEnd type="none" w="med" len="med"/>
                      <a:tailEnd type="none" w="med" len="med"/>
                    </a:lnL>
                    <a:lnR w="19050"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3384909274"/>
                  </a:ext>
                </a:extLst>
              </a:tr>
              <a:tr h="277970">
                <a:tc>
                  <a:txBody>
                    <a:bodyPr/>
                    <a:lstStyle/>
                    <a:p>
                      <a:pPr rtl="0" fontAlgn="t"/>
                      <a:r>
                        <a:rPr lang="en-US" sz="1100" b="0" dirty="0">
                          <a:effectLst/>
                          <a:latin typeface="Cambria" panose="02040503050406030204" pitchFamily="18" charset="0"/>
                          <a:ea typeface="Cambria" panose="02040503050406030204" pitchFamily="18" charset="0"/>
                        </a:rPr>
                        <a:t>Monday, February 07, 2022</a:t>
                      </a:r>
                    </a:p>
                  </a:txBody>
                  <a:tcPr marL="15509" marR="15509" marT="0" marB="0">
                    <a:lnL w="19050"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t"/>
                      <a:r>
                        <a:rPr lang="en-US" sz="1100" b="0" i="0" dirty="0">
                          <a:solidFill>
                            <a:srgbClr val="000000"/>
                          </a:solidFill>
                          <a:effectLst/>
                          <a:latin typeface="Cambria" panose="02040503050406030204" pitchFamily="18" charset="0"/>
                          <a:ea typeface="Cambria" panose="02040503050406030204" pitchFamily="18" charset="0"/>
                        </a:rPr>
                        <a:t>Financial: Assessors, Treasurer/Collector (including Debt and Benefits), All Insurance</a:t>
                      </a:r>
                      <a:endParaRPr lang="en-US" sz="1100" b="0" dirty="0">
                        <a:effectLst/>
                        <a:latin typeface="Cambria" panose="02040503050406030204" pitchFamily="18" charset="0"/>
                        <a:ea typeface="Cambria" panose="02040503050406030204" pitchFamily="18" charset="0"/>
                      </a:endParaRPr>
                    </a:p>
                  </a:txBody>
                  <a:tcPr marL="15509" marR="15509" marT="0" marB="0">
                    <a:lnL w="9525" cap="flat" cmpd="sng" algn="ctr">
                      <a:solidFill>
                        <a:srgbClr val="CCCCCC"/>
                      </a:solidFill>
                      <a:prstDash val="solid"/>
                      <a:round/>
                      <a:headEnd type="none" w="med" len="med"/>
                      <a:tailEnd type="none" w="med" len="med"/>
                    </a:lnL>
                    <a:lnR w="19050"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3431667183"/>
                  </a:ext>
                </a:extLst>
              </a:tr>
              <a:tr h="232410">
                <a:tc>
                  <a:txBody>
                    <a:bodyPr/>
                    <a:lstStyle/>
                    <a:p>
                      <a:pPr rtl="0" fontAlgn="t"/>
                      <a:r>
                        <a:rPr lang="en-US" sz="1100" b="0" dirty="0">
                          <a:effectLst/>
                          <a:latin typeface="Cambria" panose="02040503050406030204" pitchFamily="18" charset="0"/>
                          <a:ea typeface="Cambria" panose="02040503050406030204" pitchFamily="18" charset="0"/>
                        </a:rPr>
                        <a:t>Monday, February 14, 2022</a:t>
                      </a:r>
                    </a:p>
                  </a:txBody>
                  <a:tcPr marL="15509" marR="15509" marT="0" marB="0">
                    <a:lnL w="19050"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FB7"/>
                    </a:solidFill>
                  </a:tcPr>
                </a:tc>
                <a:tc>
                  <a:txBody>
                    <a:bodyPr/>
                    <a:lstStyle/>
                    <a:p>
                      <a:pPr rtl="0" fontAlgn="t"/>
                      <a:r>
                        <a:rPr lang="en-US" sz="1100" b="0" dirty="0">
                          <a:effectLst/>
                          <a:latin typeface="Cambria" panose="02040503050406030204" pitchFamily="18" charset="0"/>
                          <a:ea typeface="Cambria" panose="02040503050406030204" pitchFamily="18" charset="0"/>
                        </a:rPr>
                        <a:t>No meeting</a:t>
                      </a:r>
                    </a:p>
                  </a:txBody>
                  <a:tcPr marL="15509" marR="15509" marT="0" marB="0">
                    <a:lnL w="9525" cap="flat" cmpd="sng" algn="ctr">
                      <a:solidFill>
                        <a:srgbClr val="CCCCCC"/>
                      </a:solidFill>
                      <a:prstDash val="solid"/>
                      <a:round/>
                      <a:headEnd type="none" w="med" len="med"/>
                      <a:tailEnd type="none" w="med" len="med"/>
                    </a:lnL>
                    <a:lnR w="19050"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FB7"/>
                    </a:solidFill>
                  </a:tcPr>
                </a:tc>
                <a:extLst>
                  <a:ext uri="{0D108BD9-81ED-4DB2-BD59-A6C34878D82A}">
                    <a16:rowId xmlns:a16="http://schemas.microsoft.com/office/drawing/2014/main" val="3522003103"/>
                  </a:ext>
                </a:extLst>
              </a:tr>
              <a:tr h="161925">
                <a:tc>
                  <a:txBody>
                    <a:bodyPr/>
                    <a:lstStyle/>
                    <a:p>
                      <a:pPr rtl="0" fontAlgn="t"/>
                      <a:r>
                        <a:rPr lang="en-US" sz="1100" dirty="0">
                          <a:effectLst/>
                          <a:latin typeface="Cambria" panose="02040503050406030204" pitchFamily="18" charset="0"/>
                          <a:ea typeface="Cambria" panose="02040503050406030204" pitchFamily="18" charset="0"/>
                        </a:rPr>
                        <a:t>Monday, February 21, 2022</a:t>
                      </a:r>
                    </a:p>
                  </a:txBody>
                  <a:tcPr marL="15509" marR="15509" marT="0" marB="0">
                    <a:lnL w="12700" cap="flat" cmpd="sng" algn="ctr">
                      <a:solidFill>
                        <a:schemeClr val="tx1"/>
                      </a:solidFill>
                      <a:prstDash val="solid"/>
                      <a:round/>
                      <a:headEnd type="none" w="med" len="med"/>
                      <a:tailEnd type="none" w="med" len="med"/>
                    </a:lnL>
                    <a:lnR w="9525" cap="flat" cmpd="sng" algn="ctr">
                      <a:solidFill>
                        <a:srgbClr val="CCCCCC"/>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7FFB7"/>
                    </a:solidFill>
                  </a:tcPr>
                </a:tc>
                <a:tc>
                  <a:txBody>
                    <a:bodyPr/>
                    <a:lstStyle/>
                    <a:p>
                      <a:pPr rtl="0" fontAlgn="t"/>
                      <a:r>
                        <a:rPr lang="en-US" sz="1100" b="0" dirty="0">
                          <a:effectLst/>
                          <a:latin typeface="Cambria" panose="02040503050406030204" pitchFamily="18" charset="0"/>
                          <a:ea typeface="Cambria" panose="02040503050406030204" pitchFamily="18" charset="0"/>
                        </a:rPr>
                        <a:t>President's Day - No meeting</a:t>
                      </a:r>
                    </a:p>
                  </a:txBody>
                  <a:tcPr marL="15509" marR="15509" marT="0" marB="0">
                    <a:lnL w="9525" cap="flat" cmpd="sng" algn="ctr">
                      <a:solidFill>
                        <a:srgbClr val="CCCCCC"/>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7FFB7"/>
                    </a:solidFill>
                  </a:tcPr>
                </a:tc>
                <a:extLst>
                  <a:ext uri="{0D108BD9-81ED-4DB2-BD59-A6C34878D82A}">
                    <a16:rowId xmlns:a16="http://schemas.microsoft.com/office/drawing/2014/main" val="888841429"/>
                  </a:ext>
                </a:extLst>
              </a:tr>
              <a:tr h="555939">
                <a:tc>
                  <a:txBody>
                    <a:bodyPr/>
                    <a:lstStyle/>
                    <a:p>
                      <a:pPr rtl="0" fontAlgn="t"/>
                      <a:r>
                        <a:rPr lang="en-US" sz="1100" dirty="0">
                          <a:effectLst/>
                          <a:latin typeface="Cambria" panose="02040503050406030204" pitchFamily="18" charset="0"/>
                          <a:ea typeface="Cambria" panose="02040503050406030204" pitchFamily="18" charset="0"/>
                        </a:rPr>
                        <a:t>Monday, February 28, 2022</a:t>
                      </a:r>
                    </a:p>
                  </a:txBody>
                  <a:tcPr marL="15509" marR="15509" marT="0" marB="0">
                    <a:lnL w="12700" cap="flat" cmpd="sng" algn="ctr">
                      <a:solidFill>
                        <a:schemeClr val="tx1"/>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t"/>
                      <a:r>
                        <a:rPr lang="en-US" sz="1100" b="0" dirty="0">
                          <a:effectLst/>
                          <a:latin typeface="Cambria" panose="02040503050406030204" pitchFamily="18" charset="0"/>
                          <a:ea typeface="Cambria" panose="02040503050406030204" pitchFamily="18" charset="0"/>
                        </a:rPr>
                        <a:t>Public Works: DPW budget and Enterprise accounts (Solid Waste, Water, Sewer, Joint Water)</a:t>
                      </a:r>
                      <a:br>
                        <a:rPr lang="en-US" sz="1100" b="0" dirty="0">
                          <a:effectLst/>
                          <a:latin typeface="Cambria" panose="02040503050406030204" pitchFamily="18" charset="0"/>
                          <a:ea typeface="Cambria" panose="02040503050406030204" pitchFamily="18" charset="0"/>
                        </a:rPr>
                      </a:br>
                      <a:r>
                        <a:rPr lang="en-US" sz="1100" b="0" dirty="0">
                          <a:effectLst/>
                          <a:latin typeface="Cambria" panose="02040503050406030204" pitchFamily="18" charset="0"/>
                          <a:ea typeface="Cambria" panose="02040503050406030204" pitchFamily="18" charset="0"/>
                        </a:rPr>
                        <a:t>Indirect costs</a:t>
                      </a:r>
                    </a:p>
                  </a:txBody>
                  <a:tcPr marL="15509" marR="15509" marT="0" marB="0">
                    <a:lnL w="9525" cap="flat" cmpd="sng" algn="ctr">
                      <a:solidFill>
                        <a:srgbClr val="CCCCCC"/>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2841381431"/>
                  </a:ext>
                </a:extLst>
              </a:tr>
              <a:tr h="277970">
                <a:tc>
                  <a:txBody>
                    <a:bodyPr/>
                    <a:lstStyle/>
                    <a:p>
                      <a:pPr rtl="0" fontAlgn="t"/>
                      <a:r>
                        <a:rPr lang="en-US" sz="1100" dirty="0">
                          <a:effectLst/>
                          <a:latin typeface="Cambria" panose="02040503050406030204" pitchFamily="18" charset="0"/>
                          <a:ea typeface="Cambria" panose="02040503050406030204" pitchFamily="18" charset="0"/>
                        </a:rPr>
                        <a:t>Monday, March 07, 2022</a:t>
                      </a:r>
                    </a:p>
                  </a:txBody>
                  <a:tcPr marL="15509" marR="15509" marT="0" marB="0">
                    <a:lnL w="12700" cap="flat" cmpd="sng" algn="ctr">
                      <a:solidFill>
                        <a:schemeClr val="tx1"/>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t"/>
                      <a:r>
                        <a:rPr lang="en-US" sz="1100" b="0" i="0" dirty="0">
                          <a:solidFill>
                            <a:srgbClr val="000000"/>
                          </a:solidFill>
                          <a:effectLst/>
                          <a:latin typeface="Cambria" panose="02040503050406030204" pitchFamily="18" charset="0"/>
                          <a:ea typeface="Cambria" panose="02040503050406030204" pitchFamily="18" charset="0"/>
                        </a:rPr>
                        <a:t>Education: Holbrook Public Schools</a:t>
                      </a:r>
                      <a:endParaRPr lang="en-US" sz="1100" b="0" dirty="0">
                        <a:effectLst/>
                        <a:latin typeface="Cambria" panose="02040503050406030204" pitchFamily="18" charset="0"/>
                        <a:ea typeface="Cambria" panose="02040503050406030204" pitchFamily="18" charset="0"/>
                      </a:endParaRPr>
                    </a:p>
                  </a:txBody>
                  <a:tcPr marL="15509" marR="15509" marT="0" marB="0">
                    <a:lnL w="9525" cap="flat" cmpd="sng" algn="ctr">
                      <a:solidFill>
                        <a:srgbClr val="CCCCCC"/>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4007488199"/>
                  </a:ext>
                </a:extLst>
              </a:tr>
              <a:tr h="277970">
                <a:tc>
                  <a:txBody>
                    <a:bodyPr/>
                    <a:lstStyle/>
                    <a:p>
                      <a:pPr rtl="0" fontAlgn="t"/>
                      <a:r>
                        <a:rPr lang="en-US" sz="1100" dirty="0">
                          <a:effectLst/>
                          <a:latin typeface="Cambria" panose="02040503050406030204" pitchFamily="18" charset="0"/>
                          <a:ea typeface="Cambria" panose="02040503050406030204" pitchFamily="18" charset="0"/>
                        </a:rPr>
                        <a:t>Monday, March 14, 2022</a:t>
                      </a:r>
                    </a:p>
                  </a:txBody>
                  <a:tcPr marL="15509" marR="15509" marT="0" marB="0">
                    <a:lnL w="12700" cap="flat" cmpd="sng" algn="ctr">
                      <a:solidFill>
                        <a:schemeClr val="tx1"/>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t"/>
                      <a:r>
                        <a:rPr lang="en-US" sz="1100" b="0" i="0" dirty="0">
                          <a:solidFill>
                            <a:srgbClr val="000000"/>
                          </a:solidFill>
                          <a:effectLst/>
                          <a:latin typeface="Cambria" panose="02040503050406030204" pitchFamily="18" charset="0"/>
                          <a:ea typeface="Cambria" panose="02040503050406030204" pitchFamily="18" charset="0"/>
                        </a:rPr>
                        <a:t>Education: Blue Hills Regional &amp; Norfolk Agricultural High School</a:t>
                      </a:r>
                      <a:endParaRPr lang="en-US" sz="1100" b="0" dirty="0">
                        <a:effectLst/>
                        <a:latin typeface="Cambria" panose="02040503050406030204" pitchFamily="18" charset="0"/>
                        <a:ea typeface="Cambria" panose="02040503050406030204" pitchFamily="18" charset="0"/>
                      </a:endParaRPr>
                    </a:p>
                  </a:txBody>
                  <a:tcPr marL="15509" marR="15509" marT="0" marB="0">
                    <a:lnL w="9525" cap="flat" cmpd="sng" algn="ctr">
                      <a:solidFill>
                        <a:srgbClr val="CCCCCC"/>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3204121576"/>
                  </a:ext>
                </a:extLst>
              </a:tr>
              <a:tr h="277970">
                <a:tc>
                  <a:txBody>
                    <a:bodyPr/>
                    <a:lstStyle/>
                    <a:p>
                      <a:pPr rtl="0" fontAlgn="t"/>
                      <a:r>
                        <a:rPr lang="en-US" sz="1100" dirty="0">
                          <a:effectLst/>
                          <a:latin typeface="Cambria" panose="02040503050406030204" pitchFamily="18" charset="0"/>
                          <a:ea typeface="Cambria" panose="02040503050406030204" pitchFamily="18" charset="0"/>
                        </a:rPr>
                        <a:t>Monday, March 21, 2022</a:t>
                      </a:r>
                    </a:p>
                  </a:txBody>
                  <a:tcPr marL="15509" marR="15509" marT="0" marB="0">
                    <a:lnL w="12700" cap="flat" cmpd="sng" algn="ctr">
                      <a:solidFill>
                        <a:schemeClr val="tx1"/>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7FFB7"/>
                    </a:solidFill>
                  </a:tcPr>
                </a:tc>
                <a:tc>
                  <a:txBody>
                    <a:bodyPr/>
                    <a:lstStyle/>
                    <a:p>
                      <a:pPr rtl="0" fontAlgn="t"/>
                      <a:r>
                        <a:rPr lang="en-US" sz="1100" b="0" dirty="0">
                          <a:effectLst/>
                          <a:latin typeface="Cambria" panose="02040503050406030204" pitchFamily="18" charset="0"/>
                          <a:ea typeface="Cambria" panose="02040503050406030204" pitchFamily="18" charset="0"/>
                        </a:rPr>
                        <a:t>No meeting</a:t>
                      </a:r>
                    </a:p>
                  </a:txBody>
                  <a:tcPr marL="15509" marR="15509" marT="0" marB="0">
                    <a:lnL w="9525" cap="flat" cmpd="sng" algn="ctr">
                      <a:solidFill>
                        <a:srgbClr val="CCCCCC"/>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7FFB7"/>
                    </a:solidFill>
                  </a:tcPr>
                </a:tc>
                <a:extLst>
                  <a:ext uri="{0D108BD9-81ED-4DB2-BD59-A6C34878D82A}">
                    <a16:rowId xmlns:a16="http://schemas.microsoft.com/office/drawing/2014/main" val="1216124550"/>
                  </a:ext>
                </a:extLst>
              </a:tr>
              <a:tr h="277970">
                <a:tc>
                  <a:txBody>
                    <a:bodyPr/>
                    <a:lstStyle/>
                    <a:p>
                      <a:pPr rtl="0" fontAlgn="t"/>
                      <a:r>
                        <a:rPr lang="en-US" sz="1100" dirty="0">
                          <a:effectLst/>
                          <a:latin typeface="Cambria" panose="02040503050406030204" pitchFamily="18" charset="0"/>
                          <a:ea typeface="Cambria" panose="02040503050406030204" pitchFamily="18" charset="0"/>
                        </a:rPr>
                        <a:t>Monday, March 28, 2022</a:t>
                      </a:r>
                    </a:p>
                  </a:txBody>
                  <a:tcPr marL="15509" marR="15509" marT="0" marB="0">
                    <a:lnL w="12700" cap="flat" cmpd="sng" algn="ctr">
                      <a:solidFill>
                        <a:schemeClr val="tx1"/>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t"/>
                      <a:r>
                        <a:rPr lang="en-US" sz="1100" b="0" dirty="0">
                          <a:effectLst/>
                          <a:latin typeface="Cambria" panose="02040503050406030204" pitchFamily="18" charset="0"/>
                          <a:ea typeface="Cambria" panose="02040503050406030204" pitchFamily="18" charset="0"/>
                        </a:rPr>
                        <a:t>Capital Planning Committee</a:t>
                      </a:r>
                    </a:p>
                  </a:txBody>
                  <a:tcPr marL="15509" marR="15509" marT="0" marB="0">
                    <a:lnL w="9525" cap="flat" cmpd="sng" algn="ctr">
                      <a:solidFill>
                        <a:srgbClr val="CCCCCC"/>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644090338"/>
                  </a:ext>
                </a:extLst>
              </a:tr>
              <a:tr h="411807">
                <a:tc>
                  <a:txBody>
                    <a:bodyPr/>
                    <a:lstStyle/>
                    <a:p>
                      <a:pPr rtl="0" fontAlgn="t"/>
                      <a:r>
                        <a:rPr lang="en-US" sz="1100" dirty="0">
                          <a:effectLst/>
                          <a:latin typeface="Cambria" panose="02040503050406030204" pitchFamily="18" charset="0"/>
                          <a:ea typeface="Cambria" panose="02040503050406030204" pitchFamily="18" charset="0"/>
                        </a:rPr>
                        <a:t>Monday, April 04, 2022</a:t>
                      </a:r>
                    </a:p>
                  </a:txBody>
                  <a:tcPr marL="15509" marR="15509" marT="0" marB="0">
                    <a:lnL w="12700" cap="flat" cmpd="sng" algn="ctr">
                      <a:solidFill>
                        <a:schemeClr val="tx1"/>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t"/>
                      <a:r>
                        <a:rPr lang="en-US" sz="1100" b="0" i="0" dirty="0">
                          <a:effectLst/>
                          <a:latin typeface="Cambria" panose="02040503050406030204" pitchFamily="18" charset="0"/>
                          <a:ea typeface="Cambria" panose="02040503050406030204" pitchFamily="18" charset="0"/>
                        </a:rPr>
                        <a:t>Total budget review - Part I</a:t>
                      </a:r>
                      <a:br>
                        <a:rPr lang="en-US" sz="1100" b="0" i="0" dirty="0">
                          <a:effectLst/>
                          <a:latin typeface="Cambria" panose="02040503050406030204" pitchFamily="18" charset="0"/>
                          <a:ea typeface="Cambria" panose="02040503050406030204" pitchFamily="18" charset="0"/>
                        </a:rPr>
                      </a:br>
                      <a:r>
                        <a:rPr lang="en-US" sz="1100" b="0" i="0" dirty="0">
                          <a:effectLst/>
                          <a:latin typeface="Cambria" panose="02040503050406030204" pitchFamily="18" charset="0"/>
                          <a:ea typeface="Cambria" panose="02040503050406030204" pitchFamily="18" charset="0"/>
                        </a:rPr>
                        <a:t>Including updating expenses, finalizing revenue assumptions; Indirect costs</a:t>
                      </a:r>
                      <a:br>
                        <a:rPr lang="en-US" sz="1100" b="0" i="0" dirty="0">
                          <a:effectLst/>
                          <a:latin typeface="Cambria" panose="02040503050406030204" pitchFamily="18" charset="0"/>
                          <a:ea typeface="Cambria" panose="02040503050406030204" pitchFamily="18" charset="0"/>
                        </a:rPr>
                      </a:br>
                      <a:r>
                        <a:rPr lang="en-US" sz="1100" b="0" i="0" dirty="0">
                          <a:effectLst/>
                          <a:latin typeface="Cambria" panose="02040503050406030204" pitchFamily="18" charset="0"/>
                          <a:ea typeface="Cambria" panose="02040503050406030204" pitchFamily="18" charset="0"/>
                        </a:rPr>
                        <a:t>Free Cash</a:t>
                      </a:r>
                      <a:endParaRPr lang="en-US" sz="1100" b="0" dirty="0">
                        <a:effectLst/>
                        <a:latin typeface="Cambria" panose="02040503050406030204" pitchFamily="18" charset="0"/>
                        <a:ea typeface="Cambria" panose="02040503050406030204" pitchFamily="18" charset="0"/>
                      </a:endParaRPr>
                    </a:p>
                  </a:txBody>
                  <a:tcPr marL="15509" marR="15509" marT="0" marB="0">
                    <a:lnL w="9525" cap="flat" cmpd="sng" algn="ctr">
                      <a:solidFill>
                        <a:srgbClr val="CCCCCC"/>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2182297947"/>
                  </a:ext>
                </a:extLst>
              </a:tr>
              <a:tr h="308855">
                <a:tc>
                  <a:txBody>
                    <a:bodyPr/>
                    <a:lstStyle/>
                    <a:p>
                      <a:pPr rtl="0" fontAlgn="t"/>
                      <a:r>
                        <a:rPr lang="en-US" sz="1100" dirty="0">
                          <a:effectLst/>
                          <a:latin typeface="Cambria" panose="02040503050406030204" pitchFamily="18" charset="0"/>
                          <a:ea typeface="Cambria" panose="02040503050406030204" pitchFamily="18" charset="0"/>
                        </a:rPr>
                        <a:t>Monday, April 11, 2022</a:t>
                      </a:r>
                    </a:p>
                  </a:txBody>
                  <a:tcPr marL="15509" marR="15509" marT="0" marB="0">
                    <a:lnL w="12700" cap="flat" cmpd="sng" algn="ctr">
                      <a:solidFill>
                        <a:schemeClr val="tx1"/>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t"/>
                      <a:r>
                        <a:rPr lang="en-US" sz="1100" b="0" i="0" dirty="0">
                          <a:effectLst/>
                          <a:latin typeface="Cambria" panose="02040503050406030204" pitchFamily="18" charset="0"/>
                          <a:ea typeface="Cambria" panose="02040503050406030204" pitchFamily="18" charset="0"/>
                        </a:rPr>
                        <a:t>Total budget review - Part II</a:t>
                      </a:r>
                      <a:br>
                        <a:rPr lang="en-US" sz="1100" b="0" i="0" dirty="0">
                          <a:effectLst/>
                          <a:latin typeface="Cambria" panose="02040503050406030204" pitchFamily="18" charset="0"/>
                          <a:ea typeface="Cambria" panose="02040503050406030204" pitchFamily="18" charset="0"/>
                        </a:rPr>
                      </a:br>
                      <a:r>
                        <a:rPr lang="en-US" sz="1100" b="0" i="0" dirty="0">
                          <a:effectLst/>
                          <a:latin typeface="Cambria" panose="02040503050406030204" pitchFamily="18" charset="0"/>
                          <a:ea typeface="Cambria" panose="02040503050406030204" pitchFamily="18" charset="0"/>
                        </a:rPr>
                        <a:t>Free Cash</a:t>
                      </a:r>
                      <a:endParaRPr lang="en-US" sz="1100" b="0" dirty="0">
                        <a:effectLst/>
                        <a:latin typeface="Cambria" panose="02040503050406030204" pitchFamily="18" charset="0"/>
                        <a:ea typeface="Cambria" panose="02040503050406030204" pitchFamily="18" charset="0"/>
                      </a:endParaRPr>
                    </a:p>
                  </a:txBody>
                  <a:tcPr marL="15509" marR="15509" marT="0" marB="0">
                    <a:lnL w="9525" cap="flat" cmpd="sng" algn="ctr">
                      <a:solidFill>
                        <a:srgbClr val="CCCCCC"/>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3742690224"/>
                  </a:ext>
                </a:extLst>
              </a:tr>
              <a:tr h="277970">
                <a:tc>
                  <a:txBody>
                    <a:bodyPr/>
                    <a:lstStyle/>
                    <a:p>
                      <a:pPr rtl="0" fontAlgn="t"/>
                      <a:r>
                        <a:rPr lang="en-US" sz="1100" dirty="0">
                          <a:effectLst/>
                          <a:latin typeface="Cambria" panose="02040503050406030204" pitchFamily="18" charset="0"/>
                          <a:ea typeface="Cambria" panose="02040503050406030204" pitchFamily="18" charset="0"/>
                        </a:rPr>
                        <a:t>Monday, April 18, 2022</a:t>
                      </a:r>
                    </a:p>
                  </a:txBody>
                  <a:tcPr marL="15509" marR="15509" marT="0" marB="0">
                    <a:lnL w="12700" cap="flat" cmpd="sng" algn="ctr">
                      <a:solidFill>
                        <a:schemeClr val="tx1"/>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7FFB7"/>
                    </a:solidFill>
                  </a:tcPr>
                </a:tc>
                <a:tc>
                  <a:txBody>
                    <a:bodyPr/>
                    <a:lstStyle/>
                    <a:p>
                      <a:pPr rtl="0" fontAlgn="t"/>
                      <a:r>
                        <a:rPr lang="en-US" sz="1100" b="0" dirty="0">
                          <a:effectLst/>
                          <a:latin typeface="Cambria" panose="02040503050406030204" pitchFamily="18" charset="0"/>
                          <a:ea typeface="Cambria" panose="02040503050406030204" pitchFamily="18" charset="0"/>
                        </a:rPr>
                        <a:t>Patriot's Day - No meeting</a:t>
                      </a:r>
                    </a:p>
                  </a:txBody>
                  <a:tcPr marL="15509" marR="15509" marT="0" marB="0">
                    <a:lnL w="9525" cap="flat" cmpd="sng" algn="ctr">
                      <a:solidFill>
                        <a:srgbClr val="CCCCCC"/>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9FFBF"/>
                    </a:solidFill>
                  </a:tcPr>
                </a:tc>
                <a:extLst>
                  <a:ext uri="{0D108BD9-81ED-4DB2-BD59-A6C34878D82A}">
                    <a16:rowId xmlns:a16="http://schemas.microsoft.com/office/drawing/2014/main" val="4170703836"/>
                  </a:ext>
                </a:extLst>
              </a:tr>
              <a:tr h="308855">
                <a:tc>
                  <a:txBody>
                    <a:bodyPr/>
                    <a:lstStyle/>
                    <a:p>
                      <a:pPr rtl="0" fontAlgn="t"/>
                      <a:r>
                        <a:rPr lang="en-US" sz="1100" dirty="0">
                          <a:effectLst/>
                          <a:latin typeface="Cambria" panose="02040503050406030204" pitchFamily="18" charset="0"/>
                          <a:ea typeface="Cambria" panose="02040503050406030204" pitchFamily="18" charset="0"/>
                        </a:rPr>
                        <a:t>Wednesday, April 20, 2022</a:t>
                      </a:r>
                    </a:p>
                  </a:txBody>
                  <a:tcPr marL="15509" marR="15509" marT="0" marB="0">
                    <a:lnL w="12700" cap="flat" cmpd="sng" algn="ctr">
                      <a:solidFill>
                        <a:schemeClr val="tx1"/>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t"/>
                      <a:r>
                        <a:rPr lang="en-US" sz="1100" b="0" dirty="0">
                          <a:effectLst/>
                          <a:latin typeface="Cambria" panose="02040503050406030204" pitchFamily="18" charset="0"/>
                          <a:ea typeface="Cambria" panose="02040503050406030204" pitchFamily="18" charset="0"/>
                        </a:rPr>
                        <a:t>Budget Review</a:t>
                      </a:r>
                    </a:p>
                  </a:txBody>
                  <a:tcPr marL="15509" marR="15509" marT="0" marB="0">
                    <a:lnL w="9525" cap="flat" cmpd="sng" algn="ctr">
                      <a:solidFill>
                        <a:srgbClr val="CCCCCC"/>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960674435"/>
                  </a:ext>
                </a:extLst>
              </a:tr>
              <a:tr h="308855">
                <a:tc>
                  <a:txBody>
                    <a:bodyPr/>
                    <a:lstStyle/>
                    <a:p>
                      <a:pPr rtl="0" fontAlgn="t"/>
                      <a:r>
                        <a:rPr lang="en-US" sz="1100" dirty="0">
                          <a:effectLst/>
                          <a:latin typeface="Cambria" panose="02040503050406030204" pitchFamily="18" charset="0"/>
                          <a:ea typeface="Cambria" panose="02040503050406030204" pitchFamily="18" charset="0"/>
                        </a:rPr>
                        <a:t>Monday, April 25, 2022</a:t>
                      </a:r>
                    </a:p>
                  </a:txBody>
                  <a:tcPr marL="15509" marR="15509" marT="0" marB="0">
                    <a:lnL w="12700" cap="flat" cmpd="sng" algn="ctr">
                      <a:solidFill>
                        <a:schemeClr val="tx1"/>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t"/>
                      <a:r>
                        <a:rPr lang="en-US" sz="1100" b="0" i="0" dirty="0">
                          <a:solidFill>
                            <a:srgbClr val="000000"/>
                          </a:solidFill>
                          <a:effectLst/>
                          <a:latin typeface="Cambria" panose="02040503050406030204" pitchFamily="18" charset="0"/>
                          <a:ea typeface="Cambria" panose="02040503050406030204" pitchFamily="18" charset="0"/>
                        </a:rPr>
                        <a:t>Final Budget Review </a:t>
                      </a:r>
                      <a:br>
                        <a:rPr lang="en-US" sz="1100" b="0" i="0" dirty="0">
                          <a:solidFill>
                            <a:srgbClr val="000000"/>
                          </a:solidFill>
                          <a:effectLst/>
                          <a:latin typeface="Cambria" panose="02040503050406030204" pitchFamily="18" charset="0"/>
                          <a:ea typeface="Cambria" panose="02040503050406030204" pitchFamily="18" charset="0"/>
                        </a:rPr>
                      </a:br>
                      <a:br>
                        <a:rPr lang="en-US" sz="1100" b="0" i="0" dirty="0">
                          <a:solidFill>
                            <a:srgbClr val="000000"/>
                          </a:solidFill>
                          <a:effectLst/>
                          <a:latin typeface="Cambria" panose="02040503050406030204" pitchFamily="18" charset="0"/>
                          <a:ea typeface="Cambria" panose="02040503050406030204" pitchFamily="18" charset="0"/>
                        </a:rPr>
                      </a:br>
                      <a:r>
                        <a:rPr lang="en-US" sz="1100" b="0" i="0" dirty="0">
                          <a:solidFill>
                            <a:srgbClr val="000000"/>
                          </a:solidFill>
                          <a:effectLst/>
                          <a:latin typeface="Cambria" panose="02040503050406030204" pitchFamily="18" charset="0"/>
                          <a:ea typeface="Cambria" panose="02040503050406030204" pitchFamily="18" charset="0"/>
                        </a:rPr>
                        <a:t>Vote Proposed Budget/</a:t>
                      </a:r>
                      <a:r>
                        <a:rPr lang="en-US" sz="1100" b="0" dirty="0">
                          <a:effectLst/>
                          <a:latin typeface="Cambria" panose="02040503050406030204" pitchFamily="18" charset="0"/>
                          <a:ea typeface="Cambria" panose="02040503050406030204" pitchFamily="18" charset="0"/>
                        </a:rPr>
                        <a:t>Vote ATM Warrant Articles</a:t>
                      </a:r>
                    </a:p>
                  </a:txBody>
                  <a:tcPr marL="15509" marR="15509" marT="0" marB="0">
                    <a:lnL w="9525" cap="flat" cmpd="sng" algn="ctr">
                      <a:solidFill>
                        <a:srgbClr val="CCCCCC"/>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3710391024"/>
                  </a:ext>
                </a:extLst>
              </a:tr>
              <a:tr h="247055">
                <a:tc>
                  <a:txBody>
                    <a:bodyPr/>
                    <a:lstStyle/>
                    <a:p>
                      <a:pPr rtl="0" fontAlgn="t"/>
                      <a:r>
                        <a:rPr lang="en-US" sz="1100" dirty="0">
                          <a:effectLst/>
                          <a:latin typeface="Cambria" panose="02040503050406030204" pitchFamily="18" charset="0"/>
                          <a:ea typeface="Cambria" panose="02040503050406030204" pitchFamily="18" charset="0"/>
                        </a:rPr>
                        <a:t>Monday, May 02, 2022</a:t>
                      </a:r>
                    </a:p>
                  </a:txBody>
                  <a:tcPr marL="15509" marR="15509" marT="0" marB="0">
                    <a:lnL w="12700" cap="flat" cmpd="sng" algn="ctr">
                      <a:solidFill>
                        <a:schemeClr val="tx1"/>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t"/>
                      <a:r>
                        <a:rPr lang="en-US" sz="1100" b="0" dirty="0">
                          <a:effectLst/>
                          <a:latin typeface="Cambria" panose="02040503050406030204" pitchFamily="18" charset="0"/>
                          <a:ea typeface="Cambria" panose="02040503050406030204" pitchFamily="18" charset="0"/>
                        </a:rPr>
                        <a:t>Vote ATM Warrant Articles</a:t>
                      </a:r>
                    </a:p>
                  </a:txBody>
                  <a:tcPr marL="15509" marR="15509" marT="0" marB="0">
                    <a:lnL w="9525" cap="flat" cmpd="sng" algn="ctr">
                      <a:solidFill>
                        <a:srgbClr val="CCCCCC"/>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3780701933"/>
                  </a:ext>
                </a:extLst>
              </a:tr>
              <a:tr h="352265">
                <a:tc>
                  <a:txBody>
                    <a:bodyPr/>
                    <a:lstStyle/>
                    <a:p>
                      <a:pPr rtl="0" fontAlgn="t"/>
                      <a:r>
                        <a:rPr lang="en-US" sz="1100" dirty="0">
                          <a:effectLst/>
                          <a:latin typeface="Cambria" panose="02040503050406030204" pitchFamily="18" charset="0"/>
                          <a:ea typeface="Cambria" panose="02040503050406030204" pitchFamily="18" charset="0"/>
                        </a:rPr>
                        <a:t>Monday, May 09, 2022</a:t>
                      </a:r>
                    </a:p>
                  </a:txBody>
                  <a:tcPr marL="15509" marR="15509" marT="0" marB="0">
                    <a:lnL w="12700" cap="flat" cmpd="sng" algn="ctr">
                      <a:solidFill>
                        <a:schemeClr val="tx1"/>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t"/>
                      <a:r>
                        <a:rPr lang="en-US" sz="1100" b="0" dirty="0">
                          <a:effectLst/>
                          <a:latin typeface="Cambria" panose="02040503050406030204" pitchFamily="18" charset="0"/>
                          <a:ea typeface="Cambria" panose="02040503050406030204" pitchFamily="18" charset="0"/>
                        </a:rPr>
                        <a:t>Vote  ATM Warrant Articles</a:t>
                      </a:r>
                      <a:br>
                        <a:rPr lang="en-US" sz="1100" b="0" dirty="0">
                          <a:effectLst/>
                          <a:latin typeface="Cambria" panose="02040503050406030204" pitchFamily="18" charset="0"/>
                          <a:ea typeface="Cambria" panose="02040503050406030204" pitchFamily="18" charset="0"/>
                        </a:rPr>
                      </a:br>
                      <a:r>
                        <a:rPr lang="en-US" sz="1100" b="0" dirty="0">
                          <a:effectLst/>
                          <a:latin typeface="Cambria" panose="02040503050406030204" pitchFamily="18" charset="0"/>
                          <a:ea typeface="Cambria" panose="02040503050406030204" pitchFamily="18" charset="0"/>
                        </a:rPr>
                        <a:t>Vote Financial Report</a:t>
                      </a:r>
                    </a:p>
                  </a:txBody>
                  <a:tcPr marL="15509" marR="15509" marT="0" marB="0">
                    <a:lnL w="9525" cap="flat" cmpd="sng" algn="ctr">
                      <a:solidFill>
                        <a:srgbClr val="CCCCCC"/>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397954685"/>
                  </a:ext>
                </a:extLst>
              </a:tr>
              <a:tr h="352507">
                <a:tc>
                  <a:txBody>
                    <a:bodyPr/>
                    <a:lstStyle/>
                    <a:p>
                      <a:pPr rtl="0" fontAlgn="t"/>
                      <a:r>
                        <a:rPr lang="en-US" sz="1100" dirty="0">
                          <a:effectLst/>
                          <a:latin typeface="+mn-lt"/>
                        </a:rPr>
                        <a:t>Wednesday, May 18, 2022</a:t>
                      </a:r>
                    </a:p>
                  </a:txBody>
                  <a:tcPr marL="15509" marR="15509" marT="0" marB="0">
                    <a:lnL w="12700" cap="flat" cmpd="sng" algn="ctr">
                      <a:solidFill>
                        <a:schemeClr val="tx1"/>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0" fontAlgn="t"/>
                      <a:r>
                        <a:rPr lang="en-US" sz="1100" dirty="0">
                          <a:effectLst/>
                          <a:latin typeface="+mn-lt"/>
                        </a:rPr>
                        <a:t>Prior to Town Meeting</a:t>
                      </a:r>
                    </a:p>
                  </a:txBody>
                  <a:tcPr marL="15509" marR="15509" marT="0" marB="0">
                    <a:lnL w="9525" cap="flat" cmpd="sng" algn="ctr">
                      <a:solidFill>
                        <a:srgbClr val="CCCCCC"/>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rgbClr val="CCCCCC"/>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39051541"/>
                  </a:ext>
                </a:extLst>
              </a:tr>
            </a:tbl>
          </a:graphicData>
        </a:graphic>
      </p:graphicFrame>
    </p:spTree>
    <p:extLst>
      <p:ext uri="{BB962C8B-B14F-4D97-AF65-F5344CB8AC3E}">
        <p14:creationId xmlns:p14="http://schemas.microsoft.com/office/powerpoint/2010/main" val="33978528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ADF9DE5-4FF2-4B0C-9671-56C962E007E2}"/>
              </a:ext>
            </a:extLst>
          </p:cNvPr>
          <p:cNvSpPr txBox="1"/>
          <p:nvPr/>
        </p:nvSpPr>
        <p:spPr>
          <a:xfrm>
            <a:off x="333374" y="377664"/>
            <a:ext cx="5762626" cy="788806"/>
          </a:xfrm>
          <a:prstGeom prst="rect">
            <a:avLst/>
          </a:prstGeom>
          <a:noFill/>
        </p:spPr>
        <p:txBody>
          <a:bodyPr wrap="square">
            <a:spAutoFit/>
          </a:bodyPr>
          <a:lstStyle/>
          <a:p>
            <a:pPr algn="ctr">
              <a:lnSpc>
                <a:spcPct val="115000"/>
              </a:lnSpc>
            </a:pPr>
            <a:r>
              <a:rPr lang="en-US" b="1" dirty="0">
                <a:solidFill>
                  <a:srgbClr val="365F92"/>
                </a:solidFill>
                <a:latin typeface="Calibri-Bold"/>
                <a:ea typeface="Calibri" panose="020F0502020204030204" pitchFamily="34" charset="0"/>
                <a:cs typeface="Calibri-Bold"/>
              </a:rPr>
              <a:t>FY23 Budget-Expense Appropriations</a:t>
            </a:r>
            <a:endParaRPr lang="en-US" b="1" dirty="0">
              <a:solidFill>
                <a:srgbClr val="365F92"/>
              </a:solidFill>
              <a:latin typeface="Calibri-Bold"/>
            </a:endParaRPr>
          </a:p>
          <a:p>
            <a:pPr>
              <a:lnSpc>
                <a:spcPct val="115000"/>
              </a:lnSpc>
            </a:pPr>
            <a:r>
              <a:rPr lang="en-US" sz="1100" dirty="0">
                <a:solidFill>
                  <a:srgbClr val="000000"/>
                </a:solidFill>
                <a:latin typeface="Calibri" panose="020F0502020204030204" pitchFamily="34" charset="0"/>
                <a:ea typeface="Calibri" panose="020F0502020204030204" pitchFamily="34" charset="0"/>
                <a:cs typeface="Calibri" panose="020F0502020204030204" pitchFamily="34" charset="0"/>
              </a:rPr>
              <a:t>The below graph is a breakdown of the budget by category and the percent the budget  allocated to each. </a:t>
            </a:r>
            <a:endParaRPr lang="en-US" sz="1100" dirty="0">
              <a:latin typeface="Calibri" panose="020F0502020204030204" pitchFamily="34" charset="0"/>
              <a:ea typeface="Calibri" panose="020F0502020204030204" pitchFamily="34" charset="0"/>
              <a:cs typeface="Times New Roman" panose="02020603050405020304" pitchFamily="18" charset="0"/>
            </a:endParaRPr>
          </a:p>
        </p:txBody>
      </p:sp>
      <p:sp>
        <p:nvSpPr>
          <p:cNvPr id="2" name="Slide Number Placeholder 1">
            <a:extLst>
              <a:ext uri="{FF2B5EF4-FFF2-40B4-BE49-F238E27FC236}">
                <a16:creationId xmlns:a16="http://schemas.microsoft.com/office/drawing/2014/main" id="{A6118E03-095D-415D-99C0-AE7D61FBA53E}"/>
              </a:ext>
            </a:extLst>
          </p:cNvPr>
          <p:cNvSpPr>
            <a:spLocks noGrp="1"/>
          </p:cNvSpPr>
          <p:nvPr>
            <p:ph type="sldNum" sz="quarter" idx="12"/>
          </p:nvPr>
        </p:nvSpPr>
        <p:spPr/>
        <p:txBody>
          <a:bodyPr/>
          <a:lstStyle/>
          <a:p>
            <a:fld id="{951A84A8-93B5-489E-9DC0-7AFD6DDA5BF0}" type="slidenum">
              <a:rPr lang="en-US" smtClean="0"/>
              <a:t>6</a:t>
            </a:fld>
            <a:endParaRPr lang="en-US" dirty="0"/>
          </a:p>
        </p:txBody>
      </p:sp>
      <p:graphicFrame>
        <p:nvGraphicFramePr>
          <p:cNvPr id="5" name="Chart 4">
            <a:extLst>
              <a:ext uri="{FF2B5EF4-FFF2-40B4-BE49-F238E27FC236}">
                <a16:creationId xmlns:a16="http://schemas.microsoft.com/office/drawing/2014/main" id="{A4AF6BE5-BFBA-4FC8-8E31-782A5A1866A1}"/>
              </a:ext>
            </a:extLst>
          </p:cNvPr>
          <p:cNvGraphicFramePr>
            <a:graphicFrameLocks/>
          </p:cNvGraphicFramePr>
          <p:nvPr>
            <p:extLst>
              <p:ext uri="{D42A27DB-BD31-4B8C-83A1-F6EECF244321}">
                <p14:modId xmlns:p14="http://schemas.microsoft.com/office/powerpoint/2010/main" val="1053264525"/>
              </p:ext>
            </p:extLst>
          </p:nvPr>
        </p:nvGraphicFramePr>
        <p:xfrm>
          <a:off x="114300" y="1666398"/>
          <a:ext cx="6648451" cy="618220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958724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6118E03-095D-415D-99C0-AE7D61FBA53E}"/>
              </a:ext>
            </a:extLst>
          </p:cNvPr>
          <p:cNvSpPr>
            <a:spLocks noGrp="1"/>
          </p:cNvSpPr>
          <p:nvPr>
            <p:ph type="sldNum" sz="quarter" idx="12"/>
          </p:nvPr>
        </p:nvSpPr>
        <p:spPr/>
        <p:txBody>
          <a:bodyPr/>
          <a:lstStyle/>
          <a:p>
            <a:fld id="{951A84A8-93B5-489E-9DC0-7AFD6DDA5BF0}" type="slidenum">
              <a:rPr lang="en-US" smtClean="0"/>
              <a:t>7</a:t>
            </a:fld>
            <a:endParaRPr lang="en-US" dirty="0"/>
          </a:p>
        </p:txBody>
      </p:sp>
      <p:sp>
        <p:nvSpPr>
          <p:cNvPr id="7" name="TextBox 6">
            <a:extLst>
              <a:ext uri="{FF2B5EF4-FFF2-40B4-BE49-F238E27FC236}">
                <a16:creationId xmlns:a16="http://schemas.microsoft.com/office/drawing/2014/main" id="{ED78880D-7BFB-29E5-92C7-0761BD0E3D68}"/>
              </a:ext>
            </a:extLst>
          </p:cNvPr>
          <p:cNvSpPr txBox="1"/>
          <p:nvPr/>
        </p:nvSpPr>
        <p:spPr>
          <a:xfrm>
            <a:off x="333374" y="377664"/>
            <a:ext cx="5762626" cy="788806"/>
          </a:xfrm>
          <a:prstGeom prst="rect">
            <a:avLst/>
          </a:prstGeom>
          <a:noFill/>
        </p:spPr>
        <p:txBody>
          <a:bodyPr wrap="square">
            <a:spAutoFit/>
          </a:bodyPr>
          <a:lstStyle/>
          <a:p>
            <a:pPr algn="ctr">
              <a:lnSpc>
                <a:spcPct val="115000"/>
              </a:lnSpc>
            </a:pPr>
            <a:r>
              <a:rPr lang="en-US" b="1" dirty="0">
                <a:solidFill>
                  <a:srgbClr val="365F92"/>
                </a:solidFill>
                <a:latin typeface="Calibri-Bold"/>
                <a:ea typeface="Calibri" panose="020F0502020204030204" pitchFamily="34" charset="0"/>
                <a:cs typeface="Calibri-Bold"/>
              </a:rPr>
              <a:t>FY23 Budget-Funding Sources</a:t>
            </a:r>
            <a:endParaRPr lang="en-US" b="1" dirty="0">
              <a:solidFill>
                <a:srgbClr val="365F92"/>
              </a:solidFill>
              <a:latin typeface="Calibri-Bold"/>
            </a:endParaRPr>
          </a:p>
          <a:p>
            <a:pPr>
              <a:lnSpc>
                <a:spcPct val="115000"/>
              </a:lnSpc>
            </a:pPr>
            <a:r>
              <a:rPr lang="en-US" sz="1100" dirty="0">
                <a:solidFill>
                  <a:srgbClr val="000000"/>
                </a:solidFill>
                <a:latin typeface="Calibri" panose="020F0502020204030204" pitchFamily="34" charset="0"/>
                <a:ea typeface="Calibri" panose="020F0502020204030204" pitchFamily="34" charset="0"/>
                <a:cs typeface="Calibri" panose="020F0502020204030204" pitchFamily="34" charset="0"/>
              </a:rPr>
              <a:t>The below graph is a listing of the founding  sources for the budget and the percent of their contribution to the budget. </a:t>
            </a:r>
            <a:endParaRPr lang="en-US" sz="1100" dirty="0">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8" name="Chart 7">
            <a:extLst>
              <a:ext uri="{FF2B5EF4-FFF2-40B4-BE49-F238E27FC236}">
                <a16:creationId xmlns:a16="http://schemas.microsoft.com/office/drawing/2014/main" id="{816D6620-5A2A-41A1-B992-5316C32580BD}"/>
              </a:ext>
            </a:extLst>
          </p:cNvPr>
          <p:cNvGraphicFramePr>
            <a:graphicFrameLocks/>
          </p:cNvGraphicFramePr>
          <p:nvPr>
            <p:extLst>
              <p:ext uri="{D42A27DB-BD31-4B8C-83A1-F6EECF244321}">
                <p14:modId xmlns:p14="http://schemas.microsoft.com/office/powerpoint/2010/main" val="1711960901"/>
              </p:ext>
            </p:extLst>
          </p:nvPr>
        </p:nvGraphicFramePr>
        <p:xfrm>
          <a:off x="116341" y="1257300"/>
          <a:ext cx="6503534" cy="62198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7347138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9A348F-ADB2-D537-4B75-6DEA4EC6BDBA}"/>
              </a:ext>
            </a:extLst>
          </p:cNvPr>
          <p:cNvSpPr>
            <a:spLocks noGrp="1"/>
          </p:cNvSpPr>
          <p:nvPr>
            <p:ph type="title"/>
          </p:nvPr>
        </p:nvSpPr>
        <p:spPr/>
        <p:txBody>
          <a:bodyPr/>
          <a:lstStyle/>
          <a:p>
            <a:pPr algn="ctr"/>
            <a:r>
              <a:rPr lang="en-US" b="1" dirty="0">
                <a:solidFill>
                  <a:srgbClr val="17365D"/>
                </a:solidFill>
              </a:rPr>
              <a:t>Appendix</a:t>
            </a:r>
          </a:p>
        </p:txBody>
      </p:sp>
      <p:sp>
        <p:nvSpPr>
          <p:cNvPr id="3" name="Slide Number Placeholder 2">
            <a:extLst>
              <a:ext uri="{FF2B5EF4-FFF2-40B4-BE49-F238E27FC236}">
                <a16:creationId xmlns:a16="http://schemas.microsoft.com/office/drawing/2014/main" id="{BF4A4851-09EB-B552-C4A5-7BA5932B2D1D}"/>
              </a:ext>
            </a:extLst>
          </p:cNvPr>
          <p:cNvSpPr>
            <a:spLocks noGrp="1"/>
          </p:cNvSpPr>
          <p:nvPr>
            <p:ph type="sldNum" sz="quarter" idx="12"/>
          </p:nvPr>
        </p:nvSpPr>
        <p:spPr/>
        <p:txBody>
          <a:bodyPr/>
          <a:lstStyle/>
          <a:p>
            <a:fld id="{951A84A8-93B5-489E-9DC0-7AFD6DDA5BF0}" type="slidenum">
              <a:rPr lang="en-US" smtClean="0"/>
              <a:t>8</a:t>
            </a:fld>
            <a:endParaRPr lang="en-US" dirty="0"/>
          </a:p>
        </p:txBody>
      </p:sp>
    </p:spTree>
    <p:extLst>
      <p:ext uri="{BB962C8B-B14F-4D97-AF65-F5344CB8AC3E}">
        <p14:creationId xmlns:p14="http://schemas.microsoft.com/office/powerpoint/2010/main" val="34441150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object 3"/>
          <p:cNvGrpSpPr/>
          <p:nvPr/>
        </p:nvGrpSpPr>
        <p:grpSpPr>
          <a:xfrm>
            <a:off x="2076193" y="1495083"/>
            <a:ext cx="2714625" cy="373155"/>
            <a:chOff x="2348141" y="2141599"/>
            <a:chExt cx="3076575" cy="422909"/>
          </a:xfrm>
        </p:grpSpPr>
        <p:sp>
          <p:nvSpPr>
            <p:cNvPr id="4" name="object 4"/>
            <p:cNvSpPr/>
            <p:nvPr/>
          </p:nvSpPr>
          <p:spPr>
            <a:xfrm>
              <a:off x="2348141" y="2308097"/>
              <a:ext cx="3076575" cy="255904"/>
            </a:xfrm>
            <a:custGeom>
              <a:avLst/>
              <a:gdLst/>
              <a:ahLst/>
              <a:cxnLst/>
              <a:rect l="l" t="t" r="r" b="b"/>
              <a:pathLst>
                <a:path w="3076575" h="255905">
                  <a:moveTo>
                    <a:pt x="3076079" y="0"/>
                  </a:moveTo>
                  <a:lnTo>
                    <a:pt x="3076079" y="0"/>
                  </a:lnTo>
                  <a:lnTo>
                    <a:pt x="0" y="0"/>
                  </a:lnTo>
                  <a:lnTo>
                    <a:pt x="0" y="255841"/>
                  </a:lnTo>
                  <a:lnTo>
                    <a:pt x="3076079" y="255841"/>
                  </a:lnTo>
                  <a:lnTo>
                    <a:pt x="3076079" y="0"/>
                  </a:lnTo>
                  <a:close/>
                </a:path>
              </a:pathLst>
            </a:custGeom>
            <a:solidFill>
              <a:srgbClr val="259FDA"/>
            </a:solidFill>
          </p:spPr>
          <p:txBody>
            <a:bodyPr wrap="square" lIns="0" tIns="0" rIns="0" bIns="0" rtlCol="0"/>
            <a:lstStyle/>
            <a:p>
              <a:endParaRPr sz="1588" dirty="0"/>
            </a:p>
          </p:txBody>
        </p:sp>
        <p:sp>
          <p:nvSpPr>
            <p:cNvPr id="5" name="object 5"/>
            <p:cNvSpPr/>
            <p:nvPr/>
          </p:nvSpPr>
          <p:spPr>
            <a:xfrm>
              <a:off x="2348141" y="2141599"/>
              <a:ext cx="3064510" cy="154305"/>
            </a:xfrm>
            <a:custGeom>
              <a:avLst/>
              <a:gdLst/>
              <a:ahLst/>
              <a:cxnLst/>
              <a:rect l="l" t="t" r="r" b="b"/>
              <a:pathLst>
                <a:path w="3064510" h="154305">
                  <a:moveTo>
                    <a:pt x="0" y="0"/>
                  </a:moveTo>
                  <a:lnTo>
                    <a:pt x="3063894" y="0"/>
                  </a:lnTo>
                  <a:lnTo>
                    <a:pt x="3063894" y="154304"/>
                  </a:lnTo>
                  <a:lnTo>
                    <a:pt x="0" y="154304"/>
                  </a:lnTo>
                  <a:lnTo>
                    <a:pt x="0" y="0"/>
                  </a:lnTo>
                  <a:close/>
                </a:path>
              </a:pathLst>
            </a:custGeom>
            <a:solidFill>
              <a:srgbClr val="2E2E2E"/>
            </a:solidFill>
          </p:spPr>
          <p:txBody>
            <a:bodyPr wrap="square" lIns="0" tIns="0" rIns="0" bIns="0" rtlCol="0"/>
            <a:lstStyle/>
            <a:p>
              <a:endParaRPr sz="1588" dirty="0"/>
            </a:p>
          </p:txBody>
        </p:sp>
      </p:grpSp>
      <p:graphicFrame>
        <p:nvGraphicFramePr>
          <p:cNvPr id="6" name="object 6"/>
          <p:cNvGraphicFramePr>
            <a:graphicFrameLocks noGrp="1"/>
          </p:cNvGraphicFramePr>
          <p:nvPr>
            <p:extLst>
              <p:ext uri="{D42A27DB-BD31-4B8C-83A1-F6EECF244321}">
                <p14:modId xmlns:p14="http://schemas.microsoft.com/office/powerpoint/2010/main" val="216037322"/>
              </p:ext>
            </p:extLst>
          </p:nvPr>
        </p:nvGraphicFramePr>
        <p:xfrm>
          <a:off x="2076193" y="1495083"/>
          <a:ext cx="2716305" cy="1241539"/>
        </p:xfrm>
        <a:graphic>
          <a:graphicData uri="http://schemas.openxmlformats.org/drawingml/2006/table">
            <a:tbl>
              <a:tblPr firstRow="1" bandRow="1">
                <a:tableStyleId>{2D5ABB26-0587-4C30-8999-92F81FD0307C}</a:tableStyleId>
              </a:tblPr>
              <a:tblGrid>
                <a:gridCol w="448235">
                  <a:extLst>
                    <a:ext uri="{9D8B030D-6E8A-4147-A177-3AD203B41FA5}">
                      <a16:colId xmlns:a16="http://schemas.microsoft.com/office/drawing/2014/main" val="20000"/>
                    </a:ext>
                  </a:extLst>
                </a:gridCol>
                <a:gridCol w="501463">
                  <a:extLst>
                    <a:ext uri="{9D8B030D-6E8A-4147-A177-3AD203B41FA5}">
                      <a16:colId xmlns:a16="http://schemas.microsoft.com/office/drawing/2014/main" val="20001"/>
                    </a:ext>
                  </a:extLst>
                </a:gridCol>
                <a:gridCol w="429745">
                  <a:extLst>
                    <a:ext uri="{9D8B030D-6E8A-4147-A177-3AD203B41FA5}">
                      <a16:colId xmlns:a16="http://schemas.microsoft.com/office/drawing/2014/main" val="20002"/>
                    </a:ext>
                  </a:extLst>
                </a:gridCol>
                <a:gridCol w="409015">
                  <a:extLst>
                    <a:ext uri="{9D8B030D-6E8A-4147-A177-3AD203B41FA5}">
                      <a16:colId xmlns:a16="http://schemas.microsoft.com/office/drawing/2014/main" val="20003"/>
                    </a:ext>
                  </a:extLst>
                </a:gridCol>
                <a:gridCol w="505946">
                  <a:extLst>
                    <a:ext uri="{9D8B030D-6E8A-4147-A177-3AD203B41FA5}">
                      <a16:colId xmlns:a16="http://schemas.microsoft.com/office/drawing/2014/main" val="20004"/>
                    </a:ext>
                  </a:extLst>
                </a:gridCol>
                <a:gridCol w="421901">
                  <a:extLst>
                    <a:ext uri="{9D8B030D-6E8A-4147-A177-3AD203B41FA5}">
                      <a16:colId xmlns:a16="http://schemas.microsoft.com/office/drawing/2014/main" val="20005"/>
                    </a:ext>
                  </a:extLst>
                </a:gridCol>
              </a:tblGrid>
              <a:tr h="372596">
                <a:tc gridSpan="6">
                  <a:txBody>
                    <a:bodyPr/>
                    <a:lstStyle/>
                    <a:p>
                      <a:pPr marL="77470" algn="ctr">
                        <a:lnSpc>
                          <a:spcPct val="100000"/>
                        </a:lnSpc>
                        <a:spcBef>
                          <a:spcPts val="60"/>
                        </a:spcBef>
                      </a:pPr>
                      <a:r>
                        <a:rPr sz="800" dirty="0">
                          <a:solidFill>
                            <a:srgbClr val="FFFFFF"/>
                          </a:solidFill>
                          <a:latin typeface="Segoe UI"/>
                          <a:cs typeface="Segoe UI"/>
                        </a:rPr>
                        <a:t>Tax</a:t>
                      </a:r>
                      <a:r>
                        <a:rPr sz="800" spc="-40" dirty="0">
                          <a:solidFill>
                            <a:srgbClr val="FFFFFF"/>
                          </a:solidFill>
                          <a:latin typeface="Segoe UI"/>
                          <a:cs typeface="Segoe UI"/>
                        </a:rPr>
                        <a:t> </a:t>
                      </a:r>
                      <a:r>
                        <a:rPr sz="800" dirty="0">
                          <a:solidFill>
                            <a:srgbClr val="FFFFFF"/>
                          </a:solidFill>
                          <a:latin typeface="Segoe UI"/>
                          <a:cs typeface="Segoe UI"/>
                        </a:rPr>
                        <a:t>Rates</a:t>
                      </a:r>
                      <a:r>
                        <a:rPr sz="800" spc="-35" dirty="0">
                          <a:solidFill>
                            <a:srgbClr val="FFFFFF"/>
                          </a:solidFill>
                          <a:latin typeface="Segoe UI"/>
                          <a:cs typeface="Segoe UI"/>
                        </a:rPr>
                        <a:t> </a:t>
                      </a:r>
                      <a:r>
                        <a:rPr sz="800" dirty="0">
                          <a:solidFill>
                            <a:srgbClr val="FFFFFF"/>
                          </a:solidFill>
                          <a:latin typeface="Segoe UI"/>
                          <a:cs typeface="Segoe UI"/>
                        </a:rPr>
                        <a:t>by</a:t>
                      </a:r>
                      <a:r>
                        <a:rPr sz="800" spc="-35" dirty="0">
                          <a:solidFill>
                            <a:srgbClr val="FFFFFF"/>
                          </a:solidFill>
                          <a:latin typeface="Segoe UI"/>
                          <a:cs typeface="Segoe UI"/>
                        </a:rPr>
                        <a:t> </a:t>
                      </a:r>
                      <a:r>
                        <a:rPr sz="800" spc="-20" dirty="0">
                          <a:solidFill>
                            <a:srgbClr val="FFFFFF"/>
                          </a:solidFill>
                          <a:latin typeface="Segoe UI"/>
                          <a:cs typeface="Segoe UI"/>
                        </a:rPr>
                        <a:t>Class</a:t>
                      </a:r>
                      <a:endParaRPr sz="800" dirty="0">
                        <a:latin typeface="Segoe UI"/>
                        <a:cs typeface="Segoe UI"/>
                      </a:endParaRPr>
                    </a:p>
                    <a:p>
                      <a:pPr marL="29209" marR="190500" indent="2523490">
                        <a:lnSpc>
                          <a:spcPct val="106600"/>
                        </a:lnSpc>
                        <a:spcBef>
                          <a:spcPts val="400"/>
                        </a:spcBef>
                        <a:tabLst>
                          <a:tab pos="2548255" algn="l"/>
                        </a:tabLst>
                      </a:pPr>
                      <a:r>
                        <a:rPr sz="500" b="1" spc="-10" dirty="0">
                          <a:solidFill>
                            <a:srgbClr val="FFFFFF"/>
                          </a:solidFill>
                          <a:latin typeface="Segoe UI"/>
                          <a:cs typeface="Segoe UI"/>
                        </a:rPr>
                        <a:t>Personal</a:t>
                      </a:r>
                      <a:r>
                        <a:rPr sz="500" b="1" spc="500" dirty="0">
                          <a:solidFill>
                            <a:srgbClr val="FFFFFF"/>
                          </a:solidFill>
                          <a:latin typeface="Segoe UI"/>
                          <a:cs typeface="Segoe UI"/>
                        </a:rPr>
                        <a:t> </a:t>
                      </a:r>
                      <a:r>
                        <a:rPr sz="500" b="1" dirty="0">
                          <a:solidFill>
                            <a:srgbClr val="FFFFFF"/>
                          </a:solidFill>
                          <a:latin typeface="Segoe UI"/>
                          <a:cs typeface="Segoe UI"/>
                        </a:rPr>
                        <a:t>Fiscal</a:t>
                      </a:r>
                      <a:r>
                        <a:rPr sz="500" b="1" spc="10" dirty="0">
                          <a:solidFill>
                            <a:srgbClr val="FFFFFF"/>
                          </a:solidFill>
                          <a:latin typeface="Segoe UI"/>
                          <a:cs typeface="Segoe UI"/>
                        </a:rPr>
                        <a:t> </a:t>
                      </a:r>
                      <a:r>
                        <a:rPr sz="500" b="1" dirty="0">
                          <a:solidFill>
                            <a:srgbClr val="FFFFFF"/>
                          </a:solidFill>
                          <a:latin typeface="Segoe UI"/>
                          <a:cs typeface="Segoe UI"/>
                        </a:rPr>
                        <a:t>Year</a:t>
                      </a:r>
                      <a:r>
                        <a:rPr sz="500" b="1" spc="405" dirty="0">
                          <a:solidFill>
                            <a:srgbClr val="FFFFFF"/>
                          </a:solidFill>
                          <a:latin typeface="Segoe UI"/>
                          <a:cs typeface="Segoe UI"/>
                        </a:rPr>
                        <a:t> </a:t>
                      </a:r>
                      <a:r>
                        <a:rPr sz="500" b="1" dirty="0">
                          <a:solidFill>
                            <a:srgbClr val="FFFFFF"/>
                          </a:solidFill>
                          <a:latin typeface="Segoe UI"/>
                          <a:cs typeface="Segoe UI"/>
                        </a:rPr>
                        <a:t>Residential</a:t>
                      </a:r>
                      <a:r>
                        <a:rPr sz="500" b="1" spc="420" dirty="0">
                          <a:solidFill>
                            <a:srgbClr val="FFFFFF"/>
                          </a:solidFill>
                          <a:latin typeface="Segoe UI"/>
                          <a:cs typeface="Segoe UI"/>
                        </a:rPr>
                        <a:t> </a:t>
                      </a:r>
                      <a:r>
                        <a:rPr sz="500" b="1" dirty="0">
                          <a:solidFill>
                            <a:srgbClr val="FFFFFF"/>
                          </a:solidFill>
                          <a:latin typeface="Segoe UI"/>
                          <a:cs typeface="Segoe UI"/>
                        </a:rPr>
                        <a:t>Open</a:t>
                      </a:r>
                      <a:r>
                        <a:rPr sz="500" b="1" spc="30" dirty="0">
                          <a:solidFill>
                            <a:srgbClr val="FFFFFF"/>
                          </a:solidFill>
                          <a:latin typeface="Segoe UI"/>
                          <a:cs typeface="Segoe UI"/>
                        </a:rPr>
                        <a:t> </a:t>
                      </a:r>
                      <a:r>
                        <a:rPr sz="500" b="1" dirty="0">
                          <a:solidFill>
                            <a:srgbClr val="FFFFFF"/>
                          </a:solidFill>
                          <a:latin typeface="Segoe UI"/>
                          <a:cs typeface="Segoe UI"/>
                        </a:rPr>
                        <a:t>Space</a:t>
                      </a:r>
                      <a:r>
                        <a:rPr sz="500" b="1" spc="370" dirty="0">
                          <a:solidFill>
                            <a:srgbClr val="FFFFFF"/>
                          </a:solidFill>
                          <a:latin typeface="Segoe UI"/>
                          <a:cs typeface="Segoe UI"/>
                        </a:rPr>
                        <a:t> </a:t>
                      </a:r>
                      <a:r>
                        <a:rPr sz="500" b="1" dirty="0">
                          <a:solidFill>
                            <a:srgbClr val="FFFFFF"/>
                          </a:solidFill>
                          <a:latin typeface="Segoe UI"/>
                          <a:cs typeface="Segoe UI"/>
                        </a:rPr>
                        <a:t>Commercial</a:t>
                      </a:r>
                      <a:r>
                        <a:rPr sz="500" b="1" spc="400" dirty="0">
                          <a:solidFill>
                            <a:srgbClr val="FFFFFF"/>
                          </a:solidFill>
                          <a:latin typeface="Segoe UI"/>
                          <a:cs typeface="Segoe UI"/>
                        </a:rPr>
                        <a:t> </a:t>
                      </a:r>
                      <a:r>
                        <a:rPr sz="500" b="1" spc="-10" dirty="0">
                          <a:solidFill>
                            <a:srgbClr val="FFFFFF"/>
                          </a:solidFill>
                          <a:latin typeface="Segoe UI"/>
                          <a:cs typeface="Segoe UI"/>
                        </a:rPr>
                        <a:t>Industrial</a:t>
                      </a:r>
                      <a:r>
                        <a:rPr sz="500" b="1" dirty="0">
                          <a:solidFill>
                            <a:srgbClr val="FFFFFF"/>
                          </a:solidFill>
                          <a:latin typeface="Segoe UI"/>
                          <a:cs typeface="Segoe UI"/>
                        </a:rPr>
                        <a:t>	</a:t>
                      </a:r>
                      <a:r>
                        <a:rPr sz="500" b="1" spc="-10" dirty="0">
                          <a:solidFill>
                            <a:srgbClr val="FFFFFF"/>
                          </a:solidFill>
                          <a:latin typeface="Segoe UI"/>
                          <a:cs typeface="Segoe UI"/>
                        </a:rPr>
                        <a:t>Property</a:t>
                      </a:r>
                      <a:endParaRPr sz="500" dirty="0">
                        <a:latin typeface="Segoe UI"/>
                        <a:cs typeface="Segoe UI"/>
                      </a:endParaRPr>
                    </a:p>
                  </a:txBody>
                  <a:tcPr marL="0" marR="0" marT="6724"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28868">
                <a:tc>
                  <a:txBody>
                    <a:bodyPr/>
                    <a:lstStyle/>
                    <a:p>
                      <a:pPr marL="138430">
                        <a:lnSpc>
                          <a:spcPct val="100000"/>
                        </a:lnSpc>
                        <a:spcBef>
                          <a:spcPts val="229"/>
                        </a:spcBef>
                      </a:pPr>
                      <a:r>
                        <a:rPr sz="500" spc="-20" dirty="0">
                          <a:solidFill>
                            <a:srgbClr val="4C4C4C"/>
                          </a:solidFill>
                          <a:latin typeface="Segoe UI"/>
                          <a:cs typeface="Segoe UI"/>
                        </a:rPr>
                        <a:t>2018</a:t>
                      </a:r>
                      <a:endParaRPr sz="500" dirty="0">
                        <a:latin typeface="Segoe UI"/>
                        <a:cs typeface="Segoe UI"/>
                      </a:endParaRPr>
                    </a:p>
                  </a:txBody>
                  <a:tcPr marL="0" marR="0" marT="25773" marB="0"/>
                </a:tc>
                <a:tc>
                  <a:txBody>
                    <a:bodyPr/>
                    <a:lstStyle/>
                    <a:p>
                      <a:pPr marR="174625" algn="r">
                        <a:lnSpc>
                          <a:spcPct val="100000"/>
                        </a:lnSpc>
                        <a:spcBef>
                          <a:spcPts val="229"/>
                        </a:spcBef>
                      </a:pPr>
                      <a:r>
                        <a:rPr sz="500" spc="-10" dirty="0">
                          <a:solidFill>
                            <a:srgbClr val="4C4C4C"/>
                          </a:solidFill>
                          <a:latin typeface="Segoe UI"/>
                          <a:cs typeface="Segoe UI"/>
                        </a:rPr>
                        <a:t>20.67</a:t>
                      </a:r>
                      <a:endParaRPr sz="500" dirty="0">
                        <a:latin typeface="Segoe UI"/>
                        <a:cs typeface="Segoe UI"/>
                      </a:endParaRPr>
                    </a:p>
                  </a:txBody>
                  <a:tcPr marL="0" marR="0" marT="25773" marB="0"/>
                </a:tc>
                <a:tc>
                  <a:txBody>
                    <a:bodyPr/>
                    <a:lstStyle/>
                    <a:p>
                      <a:pPr marR="154940" algn="r">
                        <a:lnSpc>
                          <a:spcPct val="100000"/>
                        </a:lnSpc>
                        <a:spcBef>
                          <a:spcPts val="229"/>
                        </a:spcBef>
                      </a:pPr>
                      <a:r>
                        <a:rPr sz="500" spc="-20" dirty="0">
                          <a:solidFill>
                            <a:srgbClr val="4C4C4C"/>
                          </a:solidFill>
                          <a:latin typeface="Segoe UI"/>
                          <a:cs typeface="Segoe UI"/>
                        </a:rPr>
                        <a:t>0.00</a:t>
                      </a:r>
                      <a:endParaRPr sz="500" dirty="0">
                        <a:latin typeface="Segoe UI"/>
                        <a:cs typeface="Segoe UI"/>
                      </a:endParaRPr>
                    </a:p>
                  </a:txBody>
                  <a:tcPr marL="0" marR="0" marT="25773" marB="0"/>
                </a:tc>
                <a:tc>
                  <a:txBody>
                    <a:bodyPr/>
                    <a:lstStyle/>
                    <a:p>
                      <a:pPr marR="110489" algn="r">
                        <a:lnSpc>
                          <a:spcPct val="100000"/>
                        </a:lnSpc>
                        <a:spcBef>
                          <a:spcPts val="229"/>
                        </a:spcBef>
                      </a:pPr>
                      <a:r>
                        <a:rPr sz="500" spc="-10" dirty="0">
                          <a:solidFill>
                            <a:srgbClr val="4C4C4C"/>
                          </a:solidFill>
                          <a:latin typeface="Segoe UI"/>
                          <a:cs typeface="Segoe UI"/>
                        </a:rPr>
                        <a:t>38.65</a:t>
                      </a:r>
                      <a:endParaRPr sz="500" dirty="0">
                        <a:latin typeface="Segoe UI"/>
                        <a:cs typeface="Segoe UI"/>
                      </a:endParaRPr>
                    </a:p>
                  </a:txBody>
                  <a:tcPr marL="0" marR="0" marT="25773" marB="0"/>
                </a:tc>
                <a:tc>
                  <a:txBody>
                    <a:bodyPr/>
                    <a:lstStyle/>
                    <a:p>
                      <a:pPr marL="118110">
                        <a:lnSpc>
                          <a:spcPct val="100000"/>
                        </a:lnSpc>
                        <a:spcBef>
                          <a:spcPts val="229"/>
                        </a:spcBef>
                      </a:pPr>
                      <a:r>
                        <a:rPr sz="500" spc="-10" dirty="0">
                          <a:solidFill>
                            <a:srgbClr val="4C4C4C"/>
                          </a:solidFill>
                          <a:latin typeface="Segoe UI"/>
                          <a:cs typeface="Segoe UI"/>
                        </a:rPr>
                        <a:t>38.65</a:t>
                      </a:r>
                      <a:endParaRPr sz="500" dirty="0">
                        <a:latin typeface="Segoe UI"/>
                        <a:cs typeface="Segoe UI"/>
                      </a:endParaRPr>
                    </a:p>
                  </a:txBody>
                  <a:tcPr marL="0" marR="0" marT="25773" marB="0"/>
                </a:tc>
                <a:tc>
                  <a:txBody>
                    <a:bodyPr/>
                    <a:lstStyle/>
                    <a:p>
                      <a:pPr marR="14604" algn="r">
                        <a:lnSpc>
                          <a:spcPct val="100000"/>
                        </a:lnSpc>
                        <a:spcBef>
                          <a:spcPts val="229"/>
                        </a:spcBef>
                      </a:pPr>
                      <a:r>
                        <a:rPr sz="500" spc="-10" dirty="0">
                          <a:solidFill>
                            <a:srgbClr val="4C4C4C"/>
                          </a:solidFill>
                          <a:latin typeface="Segoe UI"/>
                          <a:cs typeface="Segoe UI"/>
                        </a:rPr>
                        <a:t>38.65</a:t>
                      </a:r>
                      <a:endParaRPr sz="500" dirty="0">
                        <a:latin typeface="Segoe UI"/>
                        <a:cs typeface="Segoe UI"/>
                      </a:endParaRPr>
                    </a:p>
                  </a:txBody>
                  <a:tcPr marL="0" marR="0" marT="25773" marB="0"/>
                </a:tc>
                <a:extLst>
                  <a:ext uri="{0D108BD9-81ED-4DB2-BD59-A6C34878D82A}">
                    <a16:rowId xmlns:a16="http://schemas.microsoft.com/office/drawing/2014/main" val="10001"/>
                  </a:ext>
                </a:extLst>
              </a:tr>
              <a:tr h="128868">
                <a:tc>
                  <a:txBody>
                    <a:bodyPr/>
                    <a:lstStyle/>
                    <a:p>
                      <a:pPr marL="138430">
                        <a:lnSpc>
                          <a:spcPct val="100000"/>
                        </a:lnSpc>
                        <a:spcBef>
                          <a:spcPts val="229"/>
                        </a:spcBef>
                      </a:pPr>
                      <a:r>
                        <a:rPr sz="500" spc="-20" dirty="0">
                          <a:solidFill>
                            <a:srgbClr val="4C4C4C"/>
                          </a:solidFill>
                          <a:latin typeface="Segoe UI"/>
                          <a:cs typeface="Segoe UI"/>
                        </a:rPr>
                        <a:t>2019</a:t>
                      </a:r>
                      <a:endParaRPr sz="500" dirty="0">
                        <a:latin typeface="Segoe UI"/>
                        <a:cs typeface="Segoe UI"/>
                      </a:endParaRPr>
                    </a:p>
                  </a:txBody>
                  <a:tcPr marL="0" marR="0" marT="25773" marB="0">
                    <a:solidFill>
                      <a:srgbClr val="E7E7E7"/>
                    </a:solidFill>
                  </a:tcPr>
                </a:tc>
                <a:tc>
                  <a:txBody>
                    <a:bodyPr/>
                    <a:lstStyle/>
                    <a:p>
                      <a:pPr marR="174625" algn="r">
                        <a:lnSpc>
                          <a:spcPct val="100000"/>
                        </a:lnSpc>
                        <a:spcBef>
                          <a:spcPts val="229"/>
                        </a:spcBef>
                      </a:pPr>
                      <a:r>
                        <a:rPr sz="500" spc="-10" dirty="0">
                          <a:solidFill>
                            <a:srgbClr val="4C4C4C"/>
                          </a:solidFill>
                          <a:latin typeface="Segoe UI"/>
                          <a:cs typeface="Segoe UI"/>
                        </a:rPr>
                        <a:t>19.46</a:t>
                      </a:r>
                      <a:endParaRPr sz="500" dirty="0">
                        <a:latin typeface="Segoe UI"/>
                        <a:cs typeface="Segoe UI"/>
                      </a:endParaRPr>
                    </a:p>
                  </a:txBody>
                  <a:tcPr marL="0" marR="0" marT="25773" marB="0">
                    <a:solidFill>
                      <a:srgbClr val="E7E7E7"/>
                    </a:solidFill>
                  </a:tcPr>
                </a:tc>
                <a:tc>
                  <a:txBody>
                    <a:bodyPr/>
                    <a:lstStyle/>
                    <a:p>
                      <a:pPr marR="154940" algn="r">
                        <a:lnSpc>
                          <a:spcPct val="100000"/>
                        </a:lnSpc>
                        <a:spcBef>
                          <a:spcPts val="229"/>
                        </a:spcBef>
                      </a:pPr>
                      <a:r>
                        <a:rPr sz="500" spc="-20" dirty="0">
                          <a:solidFill>
                            <a:srgbClr val="4C4C4C"/>
                          </a:solidFill>
                          <a:latin typeface="Segoe UI"/>
                          <a:cs typeface="Segoe UI"/>
                        </a:rPr>
                        <a:t>0.00</a:t>
                      </a:r>
                      <a:endParaRPr sz="500" dirty="0">
                        <a:latin typeface="Segoe UI"/>
                        <a:cs typeface="Segoe UI"/>
                      </a:endParaRPr>
                    </a:p>
                  </a:txBody>
                  <a:tcPr marL="0" marR="0" marT="25773" marB="0">
                    <a:solidFill>
                      <a:srgbClr val="E7E7E7"/>
                    </a:solidFill>
                  </a:tcPr>
                </a:tc>
                <a:tc>
                  <a:txBody>
                    <a:bodyPr/>
                    <a:lstStyle/>
                    <a:p>
                      <a:pPr marR="110489" algn="r">
                        <a:lnSpc>
                          <a:spcPct val="100000"/>
                        </a:lnSpc>
                        <a:spcBef>
                          <a:spcPts val="229"/>
                        </a:spcBef>
                      </a:pPr>
                      <a:r>
                        <a:rPr sz="500" spc="-10" dirty="0">
                          <a:solidFill>
                            <a:srgbClr val="4C4C4C"/>
                          </a:solidFill>
                          <a:latin typeface="Segoe UI"/>
                          <a:cs typeface="Segoe UI"/>
                        </a:rPr>
                        <a:t>36.19</a:t>
                      </a:r>
                      <a:endParaRPr sz="500" dirty="0">
                        <a:latin typeface="Segoe UI"/>
                        <a:cs typeface="Segoe UI"/>
                      </a:endParaRPr>
                    </a:p>
                  </a:txBody>
                  <a:tcPr marL="0" marR="0" marT="25773" marB="0">
                    <a:solidFill>
                      <a:srgbClr val="E7E7E7"/>
                    </a:solidFill>
                  </a:tcPr>
                </a:tc>
                <a:tc>
                  <a:txBody>
                    <a:bodyPr/>
                    <a:lstStyle/>
                    <a:p>
                      <a:pPr marL="118110">
                        <a:lnSpc>
                          <a:spcPct val="100000"/>
                        </a:lnSpc>
                        <a:spcBef>
                          <a:spcPts val="229"/>
                        </a:spcBef>
                      </a:pPr>
                      <a:r>
                        <a:rPr sz="500" spc="-10" dirty="0">
                          <a:solidFill>
                            <a:srgbClr val="4C4C4C"/>
                          </a:solidFill>
                          <a:latin typeface="Segoe UI"/>
                          <a:cs typeface="Segoe UI"/>
                        </a:rPr>
                        <a:t>36.19</a:t>
                      </a:r>
                      <a:endParaRPr sz="500" dirty="0">
                        <a:latin typeface="Segoe UI"/>
                        <a:cs typeface="Segoe UI"/>
                      </a:endParaRPr>
                    </a:p>
                  </a:txBody>
                  <a:tcPr marL="0" marR="0" marT="25773" marB="0">
                    <a:solidFill>
                      <a:srgbClr val="E7E7E7"/>
                    </a:solidFill>
                  </a:tcPr>
                </a:tc>
                <a:tc>
                  <a:txBody>
                    <a:bodyPr/>
                    <a:lstStyle/>
                    <a:p>
                      <a:pPr marR="14604" algn="r">
                        <a:lnSpc>
                          <a:spcPct val="100000"/>
                        </a:lnSpc>
                        <a:spcBef>
                          <a:spcPts val="229"/>
                        </a:spcBef>
                      </a:pPr>
                      <a:r>
                        <a:rPr sz="500" spc="-10" dirty="0">
                          <a:solidFill>
                            <a:srgbClr val="4C4C4C"/>
                          </a:solidFill>
                          <a:latin typeface="Segoe UI"/>
                          <a:cs typeface="Segoe UI"/>
                        </a:rPr>
                        <a:t>36.19</a:t>
                      </a:r>
                      <a:endParaRPr sz="500" dirty="0">
                        <a:latin typeface="Segoe UI"/>
                        <a:cs typeface="Segoe UI"/>
                      </a:endParaRPr>
                    </a:p>
                  </a:txBody>
                  <a:tcPr marL="0" marR="0" marT="25773" marB="0">
                    <a:solidFill>
                      <a:srgbClr val="E7E7E7"/>
                    </a:solidFill>
                  </a:tcPr>
                </a:tc>
                <a:extLst>
                  <a:ext uri="{0D108BD9-81ED-4DB2-BD59-A6C34878D82A}">
                    <a16:rowId xmlns:a16="http://schemas.microsoft.com/office/drawing/2014/main" val="10002"/>
                  </a:ext>
                </a:extLst>
              </a:tr>
              <a:tr h="128868">
                <a:tc>
                  <a:txBody>
                    <a:bodyPr/>
                    <a:lstStyle/>
                    <a:p>
                      <a:pPr marL="138430">
                        <a:lnSpc>
                          <a:spcPct val="100000"/>
                        </a:lnSpc>
                        <a:spcBef>
                          <a:spcPts val="229"/>
                        </a:spcBef>
                      </a:pPr>
                      <a:r>
                        <a:rPr sz="500" spc="-20" dirty="0">
                          <a:solidFill>
                            <a:srgbClr val="4C4C4C"/>
                          </a:solidFill>
                          <a:latin typeface="Segoe UI"/>
                          <a:cs typeface="Segoe UI"/>
                        </a:rPr>
                        <a:t>2020</a:t>
                      </a:r>
                      <a:endParaRPr sz="500" dirty="0">
                        <a:latin typeface="Segoe UI"/>
                        <a:cs typeface="Segoe UI"/>
                      </a:endParaRPr>
                    </a:p>
                  </a:txBody>
                  <a:tcPr marL="0" marR="0" marT="25773" marB="0"/>
                </a:tc>
                <a:tc>
                  <a:txBody>
                    <a:bodyPr/>
                    <a:lstStyle/>
                    <a:p>
                      <a:pPr marR="174625" algn="r">
                        <a:lnSpc>
                          <a:spcPct val="100000"/>
                        </a:lnSpc>
                        <a:spcBef>
                          <a:spcPts val="229"/>
                        </a:spcBef>
                      </a:pPr>
                      <a:r>
                        <a:rPr sz="500" spc="-10" dirty="0">
                          <a:solidFill>
                            <a:srgbClr val="4C4C4C"/>
                          </a:solidFill>
                          <a:latin typeface="Segoe UI"/>
                          <a:cs typeface="Segoe UI"/>
                        </a:rPr>
                        <a:t>18.37</a:t>
                      </a:r>
                      <a:endParaRPr sz="500" dirty="0">
                        <a:latin typeface="Segoe UI"/>
                        <a:cs typeface="Segoe UI"/>
                      </a:endParaRPr>
                    </a:p>
                  </a:txBody>
                  <a:tcPr marL="0" marR="0" marT="25773" marB="0"/>
                </a:tc>
                <a:tc>
                  <a:txBody>
                    <a:bodyPr/>
                    <a:lstStyle/>
                    <a:p>
                      <a:pPr marR="154940" algn="r">
                        <a:lnSpc>
                          <a:spcPct val="100000"/>
                        </a:lnSpc>
                        <a:spcBef>
                          <a:spcPts val="229"/>
                        </a:spcBef>
                      </a:pPr>
                      <a:r>
                        <a:rPr sz="500" spc="-20" dirty="0">
                          <a:solidFill>
                            <a:srgbClr val="4C4C4C"/>
                          </a:solidFill>
                          <a:latin typeface="Segoe UI"/>
                          <a:cs typeface="Segoe UI"/>
                        </a:rPr>
                        <a:t>0.00</a:t>
                      </a:r>
                      <a:endParaRPr sz="500" dirty="0">
                        <a:latin typeface="Segoe UI"/>
                        <a:cs typeface="Segoe UI"/>
                      </a:endParaRPr>
                    </a:p>
                  </a:txBody>
                  <a:tcPr marL="0" marR="0" marT="25773" marB="0"/>
                </a:tc>
                <a:tc>
                  <a:txBody>
                    <a:bodyPr/>
                    <a:lstStyle/>
                    <a:p>
                      <a:pPr marR="110489" algn="r">
                        <a:lnSpc>
                          <a:spcPct val="100000"/>
                        </a:lnSpc>
                        <a:spcBef>
                          <a:spcPts val="229"/>
                        </a:spcBef>
                      </a:pPr>
                      <a:r>
                        <a:rPr sz="500" spc="-10" dirty="0">
                          <a:solidFill>
                            <a:srgbClr val="4C4C4C"/>
                          </a:solidFill>
                          <a:latin typeface="Segoe UI"/>
                          <a:cs typeface="Segoe UI"/>
                        </a:rPr>
                        <a:t>34.18</a:t>
                      </a:r>
                      <a:endParaRPr sz="500" dirty="0">
                        <a:latin typeface="Segoe UI"/>
                        <a:cs typeface="Segoe UI"/>
                      </a:endParaRPr>
                    </a:p>
                  </a:txBody>
                  <a:tcPr marL="0" marR="0" marT="25773" marB="0"/>
                </a:tc>
                <a:tc>
                  <a:txBody>
                    <a:bodyPr/>
                    <a:lstStyle/>
                    <a:p>
                      <a:pPr marL="118110">
                        <a:lnSpc>
                          <a:spcPct val="100000"/>
                        </a:lnSpc>
                        <a:spcBef>
                          <a:spcPts val="229"/>
                        </a:spcBef>
                      </a:pPr>
                      <a:r>
                        <a:rPr sz="500" spc="-10" dirty="0">
                          <a:solidFill>
                            <a:srgbClr val="4C4C4C"/>
                          </a:solidFill>
                          <a:latin typeface="Segoe UI"/>
                          <a:cs typeface="Segoe UI"/>
                        </a:rPr>
                        <a:t>34.18</a:t>
                      </a:r>
                      <a:endParaRPr sz="500" dirty="0">
                        <a:latin typeface="Segoe UI"/>
                        <a:cs typeface="Segoe UI"/>
                      </a:endParaRPr>
                    </a:p>
                  </a:txBody>
                  <a:tcPr marL="0" marR="0" marT="25773" marB="0"/>
                </a:tc>
                <a:tc>
                  <a:txBody>
                    <a:bodyPr/>
                    <a:lstStyle/>
                    <a:p>
                      <a:pPr marR="14604" algn="r">
                        <a:lnSpc>
                          <a:spcPct val="100000"/>
                        </a:lnSpc>
                        <a:spcBef>
                          <a:spcPts val="229"/>
                        </a:spcBef>
                      </a:pPr>
                      <a:r>
                        <a:rPr sz="500" spc="-10" dirty="0">
                          <a:solidFill>
                            <a:srgbClr val="4C4C4C"/>
                          </a:solidFill>
                          <a:latin typeface="Segoe UI"/>
                          <a:cs typeface="Segoe UI"/>
                        </a:rPr>
                        <a:t>34.18</a:t>
                      </a:r>
                      <a:endParaRPr sz="500" dirty="0">
                        <a:latin typeface="Segoe UI"/>
                        <a:cs typeface="Segoe UI"/>
                      </a:endParaRPr>
                    </a:p>
                  </a:txBody>
                  <a:tcPr marL="0" marR="0" marT="25773" marB="0"/>
                </a:tc>
                <a:extLst>
                  <a:ext uri="{0D108BD9-81ED-4DB2-BD59-A6C34878D82A}">
                    <a16:rowId xmlns:a16="http://schemas.microsoft.com/office/drawing/2014/main" val="10003"/>
                  </a:ext>
                </a:extLst>
              </a:tr>
              <a:tr h="128868">
                <a:tc>
                  <a:txBody>
                    <a:bodyPr/>
                    <a:lstStyle/>
                    <a:p>
                      <a:pPr marL="138430">
                        <a:lnSpc>
                          <a:spcPct val="100000"/>
                        </a:lnSpc>
                        <a:spcBef>
                          <a:spcPts val="229"/>
                        </a:spcBef>
                      </a:pPr>
                      <a:r>
                        <a:rPr sz="500" spc="-20" dirty="0">
                          <a:solidFill>
                            <a:srgbClr val="4C4C4C"/>
                          </a:solidFill>
                          <a:latin typeface="Segoe UI"/>
                          <a:cs typeface="Segoe UI"/>
                        </a:rPr>
                        <a:t>2021</a:t>
                      </a:r>
                      <a:endParaRPr sz="500" dirty="0">
                        <a:latin typeface="Segoe UI"/>
                        <a:cs typeface="Segoe UI"/>
                      </a:endParaRPr>
                    </a:p>
                  </a:txBody>
                  <a:tcPr marL="0" marR="0" marT="25773" marB="0">
                    <a:solidFill>
                      <a:srgbClr val="E7E7E7"/>
                    </a:solidFill>
                  </a:tcPr>
                </a:tc>
                <a:tc>
                  <a:txBody>
                    <a:bodyPr/>
                    <a:lstStyle/>
                    <a:p>
                      <a:pPr marR="174625" algn="r">
                        <a:lnSpc>
                          <a:spcPct val="100000"/>
                        </a:lnSpc>
                        <a:spcBef>
                          <a:spcPts val="229"/>
                        </a:spcBef>
                      </a:pPr>
                      <a:r>
                        <a:rPr sz="500" spc="-10" dirty="0">
                          <a:solidFill>
                            <a:srgbClr val="4C4C4C"/>
                          </a:solidFill>
                          <a:latin typeface="Segoe UI"/>
                          <a:cs typeface="Segoe UI"/>
                        </a:rPr>
                        <a:t>17.22</a:t>
                      </a:r>
                      <a:endParaRPr sz="500" dirty="0">
                        <a:latin typeface="Segoe UI"/>
                        <a:cs typeface="Segoe UI"/>
                      </a:endParaRPr>
                    </a:p>
                  </a:txBody>
                  <a:tcPr marL="0" marR="0" marT="25773" marB="0">
                    <a:solidFill>
                      <a:srgbClr val="E7E7E7"/>
                    </a:solidFill>
                  </a:tcPr>
                </a:tc>
                <a:tc>
                  <a:txBody>
                    <a:bodyPr/>
                    <a:lstStyle/>
                    <a:p>
                      <a:pPr marR="154940" algn="r">
                        <a:lnSpc>
                          <a:spcPct val="100000"/>
                        </a:lnSpc>
                        <a:spcBef>
                          <a:spcPts val="229"/>
                        </a:spcBef>
                      </a:pPr>
                      <a:r>
                        <a:rPr sz="500" spc="-20" dirty="0">
                          <a:solidFill>
                            <a:srgbClr val="4C4C4C"/>
                          </a:solidFill>
                          <a:latin typeface="Segoe UI"/>
                          <a:cs typeface="Segoe UI"/>
                        </a:rPr>
                        <a:t>0.00</a:t>
                      </a:r>
                      <a:endParaRPr sz="500" dirty="0">
                        <a:latin typeface="Segoe UI"/>
                        <a:cs typeface="Segoe UI"/>
                      </a:endParaRPr>
                    </a:p>
                  </a:txBody>
                  <a:tcPr marL="0" marR="0" marT="25773" marB="0">
                    <a:solidFill>
                      <a:srgbClr val="E7E7E7"/>
                    </a:solidFill>
                  </a:tcPr>
                </a:tc>
                <a:tc>
                  <a:txBody>
                    <a:bodyPr/>
                    <a:lstStyle/>
                    <a:p>
                      <a:pPr marR="110489" algn="r">
                        <a:lnSpc>
                          <a:spcPct val="100000"/>
                        </a:lnSpc>
                        <a:spcBef>
                          <a:spcPts val="229"/>
                        </a:spcBef>
                      </a:pPr>
                      <a:r>
                        <a:rPr sz="500" spc="-10" dirty="0">
                          <a:solidFill>
                            <a:srgbClr val="4C4C4C"/>
                          </a:solidFill>
                          <a:latin typeface="Segoe UI"/>
                          <a:cs typeface="Segoe UI"/>
                        </a:rPr>
                        <a:t>32.50</a:t>
                      </a:r>
                      <a:endParaRPr sz="500" dirty="0">
                        <a:latin typeface="Segoe UI"/>
                        <a:cs typeface="Segoe UI"/>
                      </a:endParaRPr>
                    </a:p>
                  </a:txBody>
                  <a:tcPr marL="0" marR="0" marT="25773" marB="0">
                    <a:solidFill>
                      <a:srgbClr val="E7E7E7"/>
                    </a:solidFill>
                  </a:tcPr>
                </a:tc>
                <a:tc>
                  <a:txBody>
                    <a:bodyPr/>
                    <a:lstStyle/>
                    <a:p>
                      <a:pPr marL="118110">
                        <a:lnSpc>
                          <a:spcPct val="100000"/>
                        </a:lnSpc>
                        <a:spcBef>
                          <a:spcPts val="229"/>
                        </a:spcBef>
                      </a:pPr>
                      <a:r>
                        <a:rPr sz="500" spc="-10" dirty="0">
                          <a:solidFill>
                            <a:srgbClr val="4C4C4C"/>
                          </a:solidFill>
                          <a:latin typeface="Segoe UI"/>
                          <a:cs typeface="Segoe UI"/>
                        </a:rPr>
                        <a:t>32.50</a:t>
                      </a:r>
                      <a:endParaRPr sz="500" dirty="0">
                        <a:latin typeface="Segoe UI"/>
                        <a:cs typeface="Segoe UI"/>
                      </a:endParaRPr>
                    </a:p>
                  </a:txBody>
                  <a:tcPr marL="0" marR="0" marT="25773" marB="0">
                    <a:solidFill>
                      <a:srgbClr val="E7E7E7"/>
                    </a:solidFill>
                  </a:tcPr>
                </a:tc>
                <a:tc>
                  <a:txBody>
                    <a:bodyPr/>
                    <a:lstStyle/>
                    <a:p>
                      <a:pPr marR="14604" algn="r">
                        <a:lnSpc>
                          <a:spcPct val="100000"/>
                        </a:lnSpc>
                        <a:spcBef>
                          <a:spcPts val="229"/>
                        </a:spcBef>
                      </a:pPr>
                      <a:r>
                        <a:rPr sz="500" spc="-10" dirty="0">
                          <a:solidFill>
                            <a:srgbClr val="4C4C4C"/>
                          </a:solidFill>
                          <a:latin typeface="Segoe UI"/>
                          <a:cs typeface="Segoe UI"/>
                        </a:rPr>
                        <a:t>32.50</a:t>
                      </a:r>
                      <a:endParaRPr sz="500" dirty="0">
                        <a:latin typeface="Segoe UI"/>
                        <a:cs typeface="Segoe UI"/>
                      </a:endParaRPr>
                    </a:p>
                  </a:txBody>
                  <a:tcPr marL="0" marR="0" marT="25773" marB="0">
                    <a:solidFill>
                      <a:srgbClr val="E7E7E7"/>
                    </a:solidFill>
                  </a:tcPr>
                </a:tc>
                <a:extLst>
                  <a:ext uri="{0D108BD9-81ED-4DB2-BD59-A6C34878D82A}">
                    <a16:rowId xmlns:a16="http://schemas.microsoft.com/office/drawing/2014/main" val="10004"/>
                  </a:ext>
                </a:extLst>
              </a:tr>
              <a:tr h="138953">
                <a:tc>
                  <a:txBody>
                    <a:bodyPr/>
                    <a:lstStyle/>
                    <a:p>
                      <a:pPr marL="138430">
                        <a:lnSpc>
                          <a:spcPct val="100000"/>
                        </a:lnSpc>
                        <a:spcBef>
                          <a:spcPts val="229"/>
                        </a:spcBef>
                      </a:pPr>
                      <a:r>
                        <a:rPr sz="500" spc="-20" dirty="0">
                          <a:solidFill>
                            <a:srgbClr val="4C4C4C"/>
                          </a:solidFill>
                          <a:latin typeface="Segoe UI"/>
                          <a:cs typeface="Segoe UI"/>
                        </a:rPr>
                        <a:t>2022</a:t>
                      </a:r>
                      <a:endParaRPr sz="500" dirty="0">
                        <a:latin typeface="Segoe UI"/>
                        <a:cs typeface="Segoe UI"/>
                      </a:endParaRPr>
                    </a:p>
                  </a:txBody>
                  <a:tcPr marL="0" marR="0" marT="25773" marB="0"/>
                </a:tc>
                <a:tc>
                  <a:txBody>
                    <a:bodyPr/>
                    <a:lstStyle/>
                    <a:p>
                      <a:pPr marR="174625" algn="r">
                        <a:lnSpc>
                          <a:spcPct val="100000"/>
                        </a:lnSpc>
                        <a:spcBef>
                          <a:spcPts val="229"/>
                        </a:spcBef>
                      </a:pPr>
                      <a:r>
                        <a:rPr sz="500" spc="-10" dirty="0">
                          <a:solidFill>
                            <a:srgbClr val="4C4C4C"/>
                          </a:solidFill>
                          <a:latin typeface="Segoe UI"/>
                          <a:cs typeface="Segoe UI"/>
                        </a:rPr>
                        <a:t>16.49</a:t>
                      </a:r>
                      <a:endParaRPr sz="500" dirty="0">
                        <a:latin typeface="Segoe UI"/>
                        <a:cs typeface="Segoe UI"/>
                      </a:endParaRPr>
                    </a:p>
                  </a:txBody>
                  <a:tcPr marL="0" marR="0" marT="25773" marB="0"/>
                </a:tc>
                <a:tc>
                  <a:txBody>
                    <a:bodyPr/>
                    <a:lstStyle/>
                    <a:p>
                      <a:pPr marR="154940" algn="r">
                        <a:lnSpc>
                          <a:spcPct val="100000"/>
                        </a:lnSpc>
                        <a:spcBef>
                          <a:spcPts val="229"/>
                        </a:spcBef>
                      </a:pPr>
                      <a:r>
                        <a:rPr sz="500" spc="-20" dirty="0">
                          <a:solidFill>
                            <a:srgbClr val="4C4C4C"/>
                          </a:solidFill>
                          <a:latin typeface="Segoe UI"/>
                          <a:cs typeface="Segoe UI"/>
                        </a:rPr>
                        <a:t>0.00</a:t>
                      </a:r>
                      <a:endParaRPr sz="500" dirty="0">
                        <a:latin typeface="Segoe UI"/>
                        <a:cs typeface="Segoe UI"/>
                      </a:endParaRPr>
                    </a:p>
                  </a:txBody>
                  <a:tcPr marL="0" marR="0" marT="25773" marB="0"/>
                </a:tc>
                <a:tc>
                  <a:txBody>
                    <a:bodyPr/>
                    <a:lstStyle/>
                    <a:p>
                      <a:pPr marR="110489" algn="r">
                        <a:lnSpc>
                          <a:spcPct val="100000"/>
                        </a:lnSpc>
                        <a:spcBef>
                          <a:spcPts val="229"/>
                        </a:spcBef>
                      </a:pPr>
                      <a:r>
                        <a:rPr sz="500" spc="-10" dirty="0">
                          <a:solidFill>
                            <a:srgbClr val="4C4C4C"/>
                          </a:solidFill>
                          <a:latin typeface="Segoe UI"/>
                          <a:cs typeface="Segoe UI"/>
                        </a:rPr>
                        <a:t>32.68</a:t>
                      </a:r>
                      <a:endParaRPr sz="500" dirty="0">
                        <a:latin typeface="Segoe UI"/>
                        <a:cs typeface="Segoe UI"/>
                      </a:endParaRPr>
                    </a:p>
                  </a:txBody>
                  <a:tcPr marL="0" marR="0" marT="25773" marB="0"/>
                </a:tc>
                <a:tc>
                  <a:txBody>
                    <a:bodyPr/>
                    <a:lstStyle/>
                    <a:p>
                      <a:pPr marL="118110">
                        <a:lnSpc>
                          <a:spcPct val="100000"/>
                        </a:lnSpc>
                        <a:spcBef>
                          <a:spcPts val="229"/>
                        </a:spcBef>
                      </a:pPr>
                      <a:r>
                        <a:rPr sz="500" spc="-10" dirty="0">
                          <a:solidFill>
                            <a:srgbClr val="4C4C4C"/>
                          </a:solidFill>
                          <a:latin typeface="Segoe UI"/>
                          <a:cs typeface="Segoe UI"/>
                        </a:rPr>
                        <a:t>32.68</a:t>
                      </a:r>
                      <a:endParaRPr sz="500" dirty="0">
                        <a:latin typeface="Segoe UI"/>
                        <a:cs typeface="Segoe UI"/>
                      </a:endParaRPr>
                    </a:p>
                  </a:txBody>
                  <a:tcPr marL="0" marR="0" marT="25773" marB="0"/>
                </a:tc>
                <a:tc>
                  <a:txBody>
                    <a:bodyPr/>
                    <a:lstStyle/>
                    <a:p>
                      <a:pPr marR="14604" algn="r">
                        <a:lnSpc>
                          <a:spcPct val="100000"/>
                        </a:lnSpc>
                        <a:spcBef>
                          <a:spcPts val="229"/>
                        </a:spcBef>
                      </a:pPr>
                      <a:r>
                        <a:rPr sz="500" spc="-10" dirty="0">
                          <a:solidFill>
                            <a:srgbClr val="4C4C4C"/>
                          </a:solidFill>
                          <a:latin typeface="Segoe UI"/>
                          <a:cs typeface="Segoe UI"/>
                        </a:rPr>
                        <a:t>32.68</a:t>
                      </a:r>
                      <a:endParaRPr sz="500" dirty="0">
                        <a:latin typeface="Segoe UI"/>
                        <a:cs typeface="Segoe UI"/>
                      </a:endParaRPr>
                    </a:p>
                  </a:txBody>
                  <a:tcPr marL="0" marR="0" marT="25773" marB="0"/>
                </a:tc>
                <a:extLst>
                  <a:ext uri="{0D108BD9-81ED-4DB2-BD59-A6C34878D82A}">
                    <a16:rowId xmlns:a16="http://schemas.microsoft.com/office/drawing/2014/main" val="10005"/>
                  </a:ext>
                </a:extLst>
              </a:tr>
            </a:tbl>
          </a:graphicData>
        </a:graphic>
      </p:graphicFrame>
      <p:sp>
        <p:nvSpPr>
          <p:cNvPr id="9" name="object 9"/>
          <p:cNvSpPr txBox="1"/>
          <p:nvPr/>
        </p:nvSpPr>
        <p:spPr>
          <a:xfrm>
            <a:off x="2994212" y="1233073"/>
            <a:ext cx="869576" cy="149321"/>
          </a:xfrm>
          <a:prstGeom prst="rect">
            <a:avLst/>
          </a:prstGeom>
        </p:spPr>
        <p:txBody>
          <a:bodyPr vert="horz" wrap="square" lIns="0" tIns="13447" rIns="0" bIns="0" rtlCol="0">
            <a:spAutoFit/>
          </a:bodyPr>
          <a:lstStyle/>
          <a:p>
            <a:pPr marL="11206">
              <a:spcBef>
                <a:spcPts val="106"/>
              </a:spcBef>
            </a:pPr>
            <a:r>
              <a:rPr sz="882" dirty="0">
                <a:solidFill>
                  <a:srgbClr val="2E2E2E"/>
                </a:solidFill>
                <a:latin typeface="Segoe UI Light"/>
                <a:cs typeface="Segoe UI Light"/>
              </a:rPr>
              <a:t>Town</a:t>
            </a:r>
            <a:r>
              <a:rPr sz="882" spc="-18" dirty="0">
                <a:solidFill>
                  <a:srgbClr val="2E2E2E"/>
                </a:solidFill>
                <a:latin typeface="Segoe UI Light"/>
                <a:cs typeface="Segoe UI Light"/>
              </a:rPr>
              <a:t> </a:t>
            </a:r>
            <a:r>
              <a:rPr sz="882" dirty="0">
                <a:solidFill>
                  <a:srgbClr val="2E2E2E"/>
                </a:solidFill>
                <a:latin typeface="Segoe UI Light"/>
                <a:cs typeface="Segoe UI Light"/>
              </a:rPr>
              <a:t>of</a:t>
            </a:r>
            <a:r>
              <a:rPr sz="882" spc="-18" dirty="0">
                <a:solidFill>
                  <a:srgbClr val="2E2E2E"/>
                </a:solidFill>
                <a:latin typeface="Segoe UI Light"/>
                <a:cs typeface="Segoe UI Light"/>
              </a:rPr>
              <a:t> </a:t>
            </a:r>
            <a:r>
              <a:rPr sz="882" spc="-9" dirty="0">
                <a:solidFill>
                  <a:srgbClr val="2E2E2E"/>
                </a:solidFill>
                <a:latin typeface="Segoe UI Light"/>
                <a:cs typeface="Segoe UI Light"/>
              </a:rPr>
              <a:t>Holbrook</a:t>
            </a:r>
            <a:endParaRPr sz="882" dirty="0">
              <a:latin typeface="Segoe UI Light"/>
              <a:cs typeface="Segoe UI Light"/>
            </a:endParaRPr>
          </a:p>
        </p:txBody>
      </p:sp>
      <p:sp>
        <p:nvSpPr>
          <p:cNvPr id="10" name="object 10"/>
          <p:cNvSpPr/>
          <p:nvPr/>
        </p:nvSpPr>
        <p:spPr>
          <a:xfrm>
            <a:off x="875296" y="2982962"/>
            <a:ext cx="2493869" cy="0"/>
          </a:xfrm>
          <a:custGeom>
            <a:avLst/>
            <a:gdLst/>
            <a:ahLst/>
            <a:cxnLst/>
            <a:rect l="l" t="t" r="r" b="b"/>
            <a:pathLst>
              <a:path w="2826385">
                <a:moveTo>
                  <a:pt x="0" y="0"/>
                </a:moveTo>
                <a:lnTo>
                  <a:pt x="2826344" y="0"/>
                </a:lnTo>
              </a:path>
            </a:pathLst>
          </a:custGeom>
          <a:ln w="6091">
            <a:solidFill>
              <a:srgbClr val="BFBFBF"/>
            </a:solidFill>
          </a:ln>
        </p:spPr>
        <p:txBody>
          <a:bodyPr wrap="square" lIns="0" tIns="0" rIns="0" bIns="0" rtlCol="0"/>
          <a:lstStyle/>
          <a:p>
            <a:endParaRPr sz="1588" dirty="0"/>
          </a:p>
        </p:txBody>
      </p:sp>
      <p:grpSp>
        <p:nvGrpSpPr>
          <p:cNvPr id="11" name="object 11"/>
          <p:cNvGrpSpPr/>
          <p:nvPr/>
        </p:nvGrpSpPr>
        <p:grpSpPr>
          <a:xfrm>
            <a:off x="875296" y="3372611"/>
            <a:ext cx="2493869" cy="1187824"/>
            <a:chOff x="987125" y="4269465"/>
            <a:chExt cx="2826385" cy="1346200"/>
          </a:xfrm>
        </p:grpSpPr>
        <p:sp>
          <p:nvSpPr>
            <p:cNvPr id="12" name="object 12"/>
            <p:cNvSpPr/>
            <p:nvPr/>
          </p:nvSpPr>
          <p:spPr>
            <a:xfrm>
              <a:off x="987125" y="4272510"/>
              <a:ext cx="2376170" cy="877569"/>
            </a:xfrm>
            <a:custGeom>
              <a:avLst/>
              <a:gdLst/>
              <a:ahLst/>
              <a:cxnLst/>
              <a:rect l="l" t="t" r="r" b="b"/>
              <a:pathLst>
                <a:path w="2376170" h="877570">
                  <a:moveTo>
                    <a:pt x="0" y="0"/>
                  </a:moveTo>
                  <a:lnTo>
                    <a:pt x="2375562" y="0"/>
                  </a:lnTo>
                </a:path>
                <a:path w="2376170" h="877570">
                  <a:moveTo>
                    <a:pt x="0" y="438576"/>
                  </a:moveTo>
                  <a:lnTo>
                    <a:pt x="146221" y="438576"/>
                  </a:lnTo>
                </a:path>
                <a:path w="2376170" h="877570">
                  <a:moveTo>
                    <a:pt x="450762" y="438576"/>
                  </a:moveTo>
                  <a:lnTo>
                    <a:pt x="706592" y="438576"/>
                  </a:lnTo>
                </a:path>
                <a:path w="2376170" h="877570">
                  <a:moveTo>
                    <a:pt x="0" y="877152"/>
                  </a:moveTo>
                  <a:lnTo>
                    <a:pt x="146221" y="877152"/>
                  </a:lnTo>
                </a:path>
                <a:path w="2376170" h="877570">
                  <a:moveTo>
                    <a:pt x="450762" y="877152"/>
                  </a:moveTo>
                  <a:lnTo>
                    <a:pt x="706592" y="877152"/>
                  </a:lnTo>
                </a:path>
              </a:pathLst>
            </a:custGeom>
            <a:ln w="6091">
              <a:solidFill>
                <a:srgbClr val="BFBFBF"/>
              </a:solidFill>
            </a:ln>
          </p:spPr>
          <p:txBody>
            <a:bodyPr wrap="square" lIns="0" tIns="0" rIns="0" bIns="0" rtlCol="0"/>
            <a:lstStyle/>
            <a:p>
              <a:endParaRPr sz="1588" dirty="0"/>
            </a:p>
          </p:txBody>
        </p:sp>
        <p:sp>
          <p:nvSpPr>
            <p:cNvPr id="13" name="object 13"/>
            <p:cNvSpPr/>
            <p:nvPr/>
          </p:nvSpPr>
          <p:spPr>
            <a:xfrm>
              <a:off x="987125" y="5588239"/>
              <a:ext cx="2826385" cy="0"/>
            </a:xfrm>
            <a:custGeom>
              <a:avLst/>
              <a:gdLst/>
              <a:ahLst/>
              <a:cxnLst/>
              <a:rect l="l" t="t" r="r" b="b"/>
              <a:pathLst>
                <a:path w="2826385">
                  <a:moveTo>
                    <a:pt x="0" y="0"/>
                  </a:moveTo>
                  <a:lnTo>
                    <a:pt x="2826344" y="0"/>
                  </a:lnTo>
                </a:path>
              </a:pathLst>
            </a:custGeom>
            <a:ln w="6091">
              <a:solidFill>
                <a:srgbClr val="BFBFBF"/>
              </a:solidFill>
            </a:ln>
          </p:spPr>
          <p:txBody>
            <a:bodyPr wrap="square" lIns="0" tIns="0" rIns="0" bIns="0" rtlCol="0"/>
            <a:lstStyle/>
            <a:p>
              <a:endParaRPr sz="1588" dirty="0"/>
            </a:p>
          </p:txBody>
        </p:sp>
        <p:sp>
          <p:nvSpPr>
            <p:cNvPr id="14" name="object 14"/>
            <p:cNvSpPr/>
            <p:nvPr/>
          </p:nvSpPr>
          <p:spPr>
            <a:xfrm>
              <a:off x="987125" y="5585203"/>
              <a:ext cx="2826385" cy="30480"/>
            </a:xfrm>
            <a:custGeom>
              <a:avLst/>
              <a:gdLst/>
              <a:ahLst/>
              <a:cxnLst/>
              <a:rect l="l" t="t" r="r" b="b"/>
              <a:pathLst>
                <a:path w="2826385" h="30479">
                  <a:moveTo>
                    <a:pt x="855810" y="0"/>
                  </a:moveTo>
                  <a:lnTo>
                    <a:pt x="855810" y="30449"/>
                  </a:lnTo>
                </a:path>
                <a:path w="2826385" h="30479">
                  <a:moveTo>
                    <a:pt x="1410113" y="0"/>
                  </a:moveTo>
                  <a:lnTo>
                    <a:pt x="1410113" y="30449"/>
                  </a:lnTo>
                </a:path>
                <a:path w="2826385" h="30479">
                  <a:moveTo>
                    <a:pt x="1964417" y="0"/>
                  </a:moveTo>
                  <a:lnTo>
                    <a:pt x="1964417" y="30449"/>
                  </a:lnTo>
                </a:path>
                <a:path w="2826385" h="30479">
                  <a:moveTo>
                    <a:pt x="2524837" y="0"/>
                  </a:moveTo>
                  <a:lnTo>
                    <a:pt x="2524837" y="30449"/>
                  </a:lnTo>
                </a:path>
                <a:path w="2826385" h="30479">
                  <a:moveTo>
                    <a:pt x="295435" y="0"/>
                  </a:moveTo>
                  <a:lnTo>
                    <a:pt x="295435" y="30449"/>
                  </a:lnTo>
                </a:path>
                <a:path w="2826385" h="30479">
                  <a:moveTo>
                    <a:pt x="0" y="3036"/>
                  </a:moveTo>
                  <a:lnTo>
                    <a:pt x="2826344" y="3036"/>
                  </a:lnTo>
                </a:path>
              </a:pathLst>
            </a:custGeom>
            <a:ln w="6091">
              <a:solidFill>
                <a:srgbClr val="BFD0DF"/>
              </a:solidFill>
            </a:ln>
          </p:spPr>
          <p:txBody>
            <a:bodyPr wrap="square" lIns="0" tIns="0" rIns="0" bIns="0" rtlCol="0"/>
            <a:lstStyle/>
            <a:p>
              <a:endParaRPr sz="1588" dirty="0"/>
            </a:p>
          </p:txBody>
        </p:sp>
        <p:sp>
          <p:nvSpPr>
            <p:cNvPr id="15" name="object 15"/>
            <p:cNvSpPr/>
            <p:nvPr/>
          </p:nvSpPr>
          <p:spPr>
            <a:xfrm>
              <a:off x="1133347" y="4312104"/>
              <a:ext cx="304800" cy="1273175"/>
            </a:xfrm>
            <a:custGeom>
              <a:avLst/>
              <a:gdLst/>
              <a:ahLst/>
              <a:cxnLst/>
              <a:rect l="l" t="t" r="r" b="b"/>
              <a:pathLst>
                <a:path w="304800" h="1273175">
                  <a:moveTo>
                    <a:pt x="0" y="0"/>
                  </a:moveTo>
                  <a:lnTo>
                    <a:pt x="304540" y="0"/>
                  </a:lnTo>
                  <a:lnTo>
                    <a:pt x="304540" y="1273057"/>
                  </a:lnTo>
                  <a:lnTo>
                    <a:pt x="0" y="1273057"/>
                  </a:lnTo>
                  <a:lnTo>
                    <a:pt x="0" y="0"/>
                  </a:lnTo>
                  <a:close/>
                </a:path>
              </a:pathLst>
            </a:custGeom>
            <a:solidFill>
              <a:srgbClr val="6494EC"/>
            </a:solidFill>
          </p:spPr>
          <p:txBody>
            <a:bodyPr wrap="square" lIns="0" tIns="0" rIns="0" bIns="0" rtlCol="0"/>
            <a:lstStyle/>
            <a:p>
              <a:endParaRPr sz="1588" dirty="0"/>
            </a:p>
          </p:txBody>
        </p:sp>
        <p:sp>
          <p:nvSpPr>
            <p:cNvPr id="16" name="object 16"/>
            <p:cNvSpPr/>
            <p:nvPr/>
          </p:nvSpPr>
          <p:spPr>
            <a:xfrm>
              <a:off x="1998259" y="4711087"/>
              <a:ext cx="250190" cy="438784"/>
            </a:xfrm>
            <a:custGeom>
              <a:avLst/>
              <a:gdLst/>
              <a:ahLst/>
              <a:cxnLst/>
              <a:rect l="l" t="t" r="r" b="b"/>
              <a:pathLst>
                <a:path w="250189" h="438785">
                  <a:moveTo>
                    <a:pt x="0" y="0"/>
                  </a:moveTo>
                  <a:lnTo>
                    <a:pt x="249758" y="0"/>
                  </a:lnTo>
                </a:path>
                <a:path w="250189" h="438785">
                  <a:moveTo>
                    <a:pt x="0" y="438576"/>
                  </a:moveTo>
                  <a:lnTo>
                    <a:pt x="249758" y="438576"/>
                  </a:lnTo>
                </a:path>
              </a:pathLst>
            </a:custGeom>
            <a:ln w="6091">
              <a:solidFill>
                <a:srgbClr val="BFBFBF"/>
              </a:solidFill>
            </a:ln>
          </p:spPr>
          <p:txBody>
            <a:bodyPr wrap="square" lIns="0" tIns="0" rIns="0" bIns="0" rtlCol="0"/>
            <a:lstStyle/>
            <a:p>
              <a:endParaRPr sz="1588" dirty="0"/>
            </a:p>
          </p:txBody>
        </p:sp>
        <p:sp>
          <p:nvSpPr>
            <p:cNvPr id="17" name="object 17"/>
            <p:cNvSpPr/>
            <p:nvPr/>
          </p:nvSpPr>
          <p:spPr>
            <a:xfrm>
              <a:off x="1693718" y="4293843"/>
              <a:ext cx="304800" cy="1291590"/>
            </a:xfrm>
            <a:custGeom>
              <a:avLst/>
              <a:gdLst/>
              <a:ahLst/>
              <a:cxnLst/>
              <a:rect l="l" t="t" r="r" b="b"/>
              <a:pathLst>
                <a:path w="304800" h="1291589">
                  <a:moveTo>
                    <a:pt x="0" y="0"/>
                  </a:moveTo>
                  <a:lnTo>
                    <a:pt x="304540" y="0"/>
                  </a:lnTo>
                  <a:lnTo>
                    <a:pt x="304540" y="1291317"/>
                  </a:lnTo>
                  <a:lnTo>
                    <a:pt x="0" y="1291317"/>
                  </a:lnTo>
                  <a:lnTo>
                    <a:pt x="0" y="0"/>
                  </a:lnTo>
                  <a:close/>
                </a:path>
              </a:pathLst>
            </a:custGeom>
            <a:solidFill>
              <a:srgbClr val="6494EC"/>
            </a:solidFill>
          </p:spPr>
          <p:txBody>
            <a:bodyPr wrap="square" lIns="0" tIns="0" rIns="0" bIns="0" rtlCol="0"/>
            <a:lstStyle/>
            <a:p>
              <a:endParaRPr sz="1588" dirty="0"/>
            </a:p>
          </p:txBody>
        </p:sp>
        <p:sp>
          <p:nvSpPr>
            <p:cNvPr id="18" name="object 18"/>
            <p:cNvSpPr/>
            <p:nvPr/>
          </p:nvSpPr>
          <p:spPr>
            <a:xfrm>
              <a:off x="2552558" y="4711087"/>
              <a:ext cx="250190" cy="438784"/>
            </a:xfrm>
            <a:custGeom>
              <a:avLst/>
              <a:gdLst/>
              <a:ahLst/>
              <a:cxnLst/>
              <a:rect l="l" t="t" r="r" b="b"/>
              <a:pathLst>
                <a:path w="250189" h="438785">
                  <a:moveTo>
                    <a:pt x="0" y="0"/>
                  </a:moveTo>
                  <a:lnTo>
                    <a:pt x="249758" y="0"/>
                  </a:lnTo>
                </a:path>
                <a:path w="250189" h="438785">
                  <a:moveTo>
                    <a:pt x="0" y="438576"/>
                  </a:moveTo>
                  <a:lnTo>
                    <a:pt x="249758" y="438576"/>
                  </a:lnTo>
                </a:path>
              </a:pathLst>
            </a:custGeom>
            <a:ln w="6091">
              <a:solidFill>
                <a:srgbClr val="BFBFBF"/>
              </a:solidFill>
            </a:ln>
          </p:spPr>
          <p:txBody>
            <a:bodyPr wrap="square" lIns="0" tIns="0" rIns="0" bIns="0" rtlCol="0"/>
            <a:lstStyle/>
            <a:p>
              <a:endParaRPr sz="1588" dirty="0"/>
            </a:p>
          </p:txBody>
        </p:sp>
        <p:sp>
          <p:nvSpPr>
            <p:cNvPr id="19" name="object 19"/>
            <p:cNvSpPr/>
            <p:nvPr/>
          </p:nvSpPr>
          <p:spPr>
            <a:xfrm>
              <a:off x="2248017" y="4281654"/>
              <a:ext cx="304800" cy="1303655"/>
            </a:xfrm>
            <a:custGeom>
              <a:avLst/>
              <a:gdLst/>
              <a:ahLst/>
              <a:cxnLst/>
              <a:rect l="l" t="t" r="r" b="b"/>
              <a:pathLst>
                <a:path w="304800" h="1303654">
                  <a:moveTo>
                    <a:pt x="0" y="0"/>
                  </a:moveTo>
                  <a:lnTo>
                    <a:pt x="304540" y="0"/>
                  </a:lnTo>
                  <a:lnTo>
                    <a:pt x="304540" y="1303506"/>
                  </a:lnTo>
                  <a:lnTo>
                    <a:pt x="0" y="1303506"/>
                  </a:lnTo>
                  <a:lnTo>
                    <a:pt x="0" y="0"/>
                  </a:lnTo>
                  <a:close/>
                </a:path>
              </a:pathLst>
            </a:custGeom>
            <a:solidFill>
              <a:srgbClr val="6494EC"/>
            </a:solidFill>
          </p:spPr>
          <p:txBody>
            <a:bodyPr wrap="square" lIns="0" tIns="0" rIns="0" bIns="0" rtlCol="0"/>
            <a:lstStyle/>
            <a:p>
              <a:endParaRPr sz="1588" dirty="0"/>
            </a:p>
          </p:txBody>
        </p:sp>
        <p:sp>
          <p:nvSpPr>
            <p:cNvPr id="20" name="object 20"/>
            <p:cNvSpPr/>
            <p:nvPr/>
          </p:nvSpPr>
          <p:spPr>
            <a:xfrm>
              <a:off x="3106858" y="4711087"/>
              <a:ext cx="255904" cy="438784"/>
            </a:xfrm>
            <a:custGeom>
              <a:avLst/>
              <a:gdLst/>
              <a:ahLst/>
              <a:cxnLst/>
              <a:rect l="l" t="t" r="r" b="b"/>
              <a:pathLst>
                <a:path w="255904" h="438785">
                  <a:moveTo>
                    <a:pt x="0" y="0"/>
                  </a:moveTo>
                  <a:lnTo>
                    <a:pt x="255830" y="0"/>
                  </a:lnTo>
                </a:path>
                <a:path w="255904" h="438785">
                  <a:moveTo>
                    <a:pt x="0" y="438576"/>
                  </a:moveTo>
                  <a:lnTo>
                    <a:pt x="255830" y="438576"/>
                  </a:lnTo>
                </a:path>
              </a:pathLst>
            </a:custGeom>
            <a:ln w="6091">
              <a:solidFill>
                <a:srgbClr val="BFBFBF"/>
              </a:solidFill>
            </a:ln>
          </p:spPr>
          <p:txBody>
            <a:bodyPr wrap="square" lIns="0" tIns="0" rIns="0" bIns="0" rtlCol="0"/>
            <a:lstStyle/>
            <a:p>
              <a:endParaRPr sz="1588" dirty="0"/>
            </a:p>
          </p:txBody>
        </p:sp>
        <p:sp>
          <p:nvSpPr>
            <p:cNvPr id="21" name="object 21"/>
            <p:cNvSpPr/>
            <p:nvPr/>
          </p:nvSpPr>
          <p:spPr>
            <a:xfrm>
              <a:off x="2802317" y="4306032"/>
              <a:ext cx="304800" cy="1279525"/>
            </a:xfrm>
            <a:custGeom>
              <a:avLst/>
              <a:gdLst/>
              <a:ahLst/>
              <a:cxnLst/>
              <a:rect l="l" t="t" r="r" b="b"/>
              <a:pathLst>
                <a:path w="304800" h="1279525">
                  <a:moveTo>
                    <a:pt x="0" y="0"/>
                  </a:moveTo>
                  <a:lnTo>
                    <a:pt x="304540" y="0"/>
                  </a:lnTo>
                  <a:lnTo>
                    <a:pt x="304540" y="1279129"/>
                  </a:lnTo>
                  <a:lnTo>
                    <a:pt x="0" y="1279129"/>
                  </a:lnTo>
                  <a:lnTo>
                    <a:pt x="0" y="0"/>
                  </a:lnTo>
                  <a:close/>
                </a:path>
              </a:pathLst>
            </a:custGeom>
            <a:solidFill>
              <a:srgbClr val="6494EC"/>
            </a:solidFill>
          </p:spPr>
          <p:txBody>
            <a:bodyPr wrap="square" lIns="0" tIns="0" rIns="0" bIns="0" rtlCol="0"/>
            <a:lstStyle/>
            <a:p>
              <a:endParaRPr sz="1588" dirty="0"/>
            </a:p>
          </p:txBody>
        </p:sp>
        <p:sp>
          <p:nvSpPr>
            <p:cNvPr id="22" name="object 22"/>
            <p:cNvSpPr/>
            <p:nvPr/>
          </p:nvSpPr>
          <p:spPr>
            <a:xfrm>
              <a:off x="3667229" y="4272510"/>
              <a:ext cx="146685" cy="877569"/>
            </a:xfrm>
            <a:custGeom>
              <a:avLst/>
              <a:gdLst/>
              <a:ahLst/>
              <a:cxnLst/>
              <a:rect l="l" t="t" r="r" b="b"/>
              <a:pathLst>
                <a:path w="146685" h="877570">
                  <a:moveTo>
                    <a:pt x="0" y="0"/>
                  </a:moveTo>
                  <a:lnTo>
                    <a:pt x="146241" y="0"/>
                  </a:lnTo>
                </a:path>
                <a:path w="146685" h="877570">
                  <a:moveTo>
                    <a:pt x="0" y="438576"/>
                  </a:moveTo>
                  <a:lnTo>
                    <a:pt x="146241" y="438576"/>
                  </a:lnTo>
                </a:path>
                <a:path w="146685" h="877570">
                  <a:moveTo>
                    <a:pt x="0" y="877152"/>
                  </a:moveTo>
                  <a:lnTo>
                    <a:pt x="146241" y="877152"/>
                  </a:lnTo>
                </a:path>
              </a:pathLst>
            </a:custGeom>
            <a:ln w="6091">
              <a:solidFill>
                <a:srgbClr val="BFBFBF"/>
              </a:solidFill>
            </a:ln>
          </p:spPr>
          <p:txBody>
            <a:bodyPr wrap="square" lIns="0" tIns="0" rIns="0" bIns="0" rtlCol="0"/>
            <a:lstStyle/>
            <a:p>
              <a:endParaRPr sz="1588" dirty="0"/>
            </a:p>
          </p:txBody>
        </p:sp>
        <p:sp>
          <p:nvSpPr>
            <p:cNvPr id="23" name="object 23"/>
            <p:cNvSpPr/>
            <p:nvPr/>
          </p:nvSpPr>
          <p:spPr>
            <a:xfrm>
              <a:off x="3362688" y="4269465"/>
              <a:ext cx="304800" cy="1315720"/>
            </a:xfrm>
            <a:custGeom>
              <a:avLst/>
              <a:gdLst/>
              <a:ahLst/>
              <a:cxnLst/>
              <a:rect l="l" t="t" r="r" b="b"/>
              <a:pathLst>
                <a:path w="304800" h="1315720">
                  <a:moveTo>
                    <a:pt x="0" y="0"/>
                  </a:moveTo>
                  <a:lnTo>
                    <a:pt x="304540" y="0"/>
                  </a:lnTo>
                  <a:lnTo>
                    <a:pt x="304540" y="1315695"/>
                  </a:lnTo>
                  <a:lnTo>
                    <a:pt x="0" y="1315695"/>
                  </a:lnTo>
                  <a:lnTo>
                    <a:pt x="0" y="0"/>
                  </a:lnTo>
                  <a:close/>
                </a:path>
              </a:pathLst>
            </a:custGeom>
            <a:solidFill>
              <a:srgbClr val="6494EC"/>
            </a:solidFill>
          </p:spPr>
          <p:txBody>
            <a:bodyPr wrap="square" lIns="0" tIns="0" rIns="0" bIns="0" rtlCol="0"/>
            <a:lstStyle/>
            <a:p>
              <a:endParaRPr sz="1588" dirty="0"/>
            </a:p>
          </p:txBody>
        </p:sp>
      </p:grpSp>
      <p:sp>
        <p:nvSpPr>
          <p:cNvPr id="24" name="object 24"/>
          <p:cNvSpPr txBox="1"/>
          <p:nvPr/>
        </p:nvSpPr>
        <p:spPr>
          <a:xfrm>
            <a:off x="1399450" y="2814992"/>
            <a:ext cx="1089772" cy="106406"/>
          </a:xfrm>
          <a:prstGeom prst="rect">
            <a:avLst/>
          </a:prstGeom>
        </p:spPr>
        <p:txBody>
          <a:bodyPr vert="horz" wrap="square" lIns="0" tIns="11206" rIns="0" bIns="0" rtlCol="0">
            <a:spAutoFit/>
          </a:bodyPr>
          <a:lstStyle/>
          <a:p>
            <a:pPr marL="11206">
              <a:spcBef>
                <a:spcPts val="88"/>
              </a:spcBef>
            </a:pPr>
            <a:r>
              <a:rPr sz="618" dirty="0">
                <a:solidFill>
                  <a:srgbClr val="4C4C4C"/>
                </a:solidFill>
                <a:latin typeface="Segoe UI"/>
                <a:cs typeface="Segoe UI"/>
              </a:rPr>
              <a:t>Average</a:t>
            </a:r>
            <a:r>
              <a:rPr sz="618" spc="53" dirty="0">
                <a:solidFill>
                  <a:srgbClr val="4C4C4C"/>
                </a:solidFill>
                <a:latin typeface="Segoe UI"/>
                <a:cs typeface="Segoe UI"/>
              </a:rPr>
              <a:t> </a:t>
            </a:r>
            <a:r>
              <a:rPr sz="618" dirty="0">
                <a:solidFill>
                  <a:srgbClr val="4C4C4C"/>
                </a:solidFill>
                <a:latin typeface="Segoe UI"/>
                <a:cs typeface="Segoe UI"/>
              </a:rPr>
              <a:t>Single</a:t>
            </a:r>
            <a:r>
              <a:rPr sz="618" spc="62" dirty="0">
                <a:solidFill>
                  <a:srgbClr val="4C4C4C"/>
                </a:solidFill>
                <a:latin typeface="Segoe UI"/>
                <a:cs typeface="Segoe UI"/>
              </a:rPr>
              <a:t> </a:t>
            </a:r>
            <a:r>
              <a:rPr sz="618" dirty="0">
                <a:solidFill>
                  <a:srgbClr val="4C4C4C"/>
                </a:solidFill>
                <a:latin typeface="Segoe UI"/>
                <a:cs typeface="Segoe UI"/>
              </a:rPr>
              <a:t>Family</a:t>
            </a:r>
            <a:r>
              <a:rPr sz="618" spc="62" dirty="0">
                <a:solidFill>
                  <a:srgbClr val="4C4C4C"/>
                </a:solidFill>
                <a:latin typeface="Segoe UI"/>
                <a:cs typeface="Segoe UI"/>
              </a:rPr>
              <a:t> </a:t>
            </a:r>
            <a:r>
              <a:rPr sz="618" dirty="0">
                <a:solidFill>
                  <a:srgbClr val="4C4C4C"/>
                </a:solidFill>
                <a:latin typeface="Segoe UI"/>
                <a:cs typeface="Segoe UI"/>
              </a:rPr>
              <a:t>Tax</a:t>
            </a:r>
            <a:r>
              <a:rPr sz="618" spc="57" dirty="0">
                <a:solidFill>
                  <a:srgbClr val="4C4C4C"/>
                </a:solidFill>
                <a:latin typeface="Segoe UI"/>
                <a:cs typeface="Segoe UI"/>
              </a:rPr>
              <a:t> </a:t>
            </a:r>
            <a:r>
              <a:rPr sz="618" spc="-18" dirty="0">
                <a:solidFill>
                  <a:srgbClr val="4C4C4C"/>
                </a:solidFill>
                <a:latin typeface="Segoe UI"/>
                <a:cs typeface="Segoe UI"/>
              </a:rPr>
              <a:t>Bill</a:t>
            </a:r>
            <a:endParaRPr sz="618" dirty="0">
              <a:latin typeface="Segoe UI"/>
              <a:cs typeface="Segoe UI"/>
            </a:endParaRPr>
          </a:p>
        </p:txBody>
      </p:sp>
      <p:sp>
        <p:nvSpPr>
          <p:cNvPr id="25" name="object 25"/>
          <p:cNvSpPr txBox="1"/>
          <p:nvPr/>
        </p:nvSpPr>
        <p:spPr>
          <a:xfrm>
            <a:off x="692348" y="2922484"/>
            <a:ext cx="149599" cy="106406"/>
          </a:xfrm>
          <a:prstGeom prst="rect">
            <a:avLst/>
          </a:prstGeom>
        </p:spPr>
        <p:txBody>
          <a:bodyPr vert="horz" wrap="square" lIns="0" tIns="11206" rIns="0" bIns="0" rtlCol="0">
            <a:spAutoFit/>
          </a:bodyPr>
          <a:lstStyle/>
          <a:p>
            <a:pPr marL="11206">
              <a:spcBef>
                <a:spcPts val="88"/>
              </a:spcBef>
            </a:pPr>
            <a:r>
              <a:rPr sz="618" spc="-22" dirty="0">
                <a:solidFill>
                  <a:srgbClr val="4C4C4C"/>
                </a:solidFill>
                <a:latin typeface="Segoe UI"/>
                <a:cs typeface="Segoe UI"/>
              </a:rPr>
              <a:t>$8k</a:t>
            </a:r>
            <a:endParaRPr sz="618" dirty="0">
              <a:latin typeface="Segoe UI"/>
              <a:cs typeface="Segoe UI"/>
            </a:endParaRPr>
          </a:p>
        </p:txBody>
      </p:sp>
      <p:sp>
        <p:nvSpPr>
          <p:cNvPr id="26" name="object 26"/>
          <p:cNvSpPr/>
          <p:nvPr/>
        </p:nvSpPr>
        <p:spPr>
          <a:xfrm>
            <a:off x="3928084" y="2982962"/>
            <a:ext cx="2418790" cy="0"/>
          </a:xfrm>
          <a:custGeom>
            <a:avLst/>
            <a:gdLst/>
            <a:ahLst/>
            <a:cxnLst/>
            <a:rect l="l" t="t" r="r" b="b"/>
            <a:pathLst>
              <a:path w="2741295">
                <a:moveTo>
                  <a:pt x="0" y="0"/>
                </a:moveTo>
                <a:lnTo>
                  <a:pt x="2741067" y="0"/>
                </a:lnTo>
              </a:path>
            </a:pathLst>
          </a:custGeom>
          <a:ln w="6091">
            <a:solidFill>
              <a:srgbClr val="BFBFBF"/>
            </a:solidFill>
          </a:ln>
        </p:spPr>
        <p:txBody>
          <a:bodyPr wrap="square" lIns="0" tIns="0" rIns="0" bIns="0" rtlCol="0"/>
          <a:lstStyle/>
          <a:p>
            <a:endParaRPr sz="1588" dirty="0"/>
          </a:p>
        </p:txBody>
      </p:sp>
      <p:grpSp>
        <p:nvGrpSpPr>
          <p:cNvPr id="27" name="object 27"/>
          <p:cNvGrpSpPr/>
          <p:nvPr/>
        </p:nvGrpSpPr>
        <p:grpSpPr>
          <a:xfrm>
            <a:off x="3928084" y="3259745"/>
            <a:ext cx="2418790" cy="1301003"/>
            <a:chOff x="4446951" y="4141550"/>
            <a:chExt cx="2741295" cy="1474470"/>
          </a:xfrm>
        </p:grpSpPr>
        <p:sp>
          <p:nvSpPr>
            <p:cNvPr id="28" name="object 28"/>
            <p:cNvSpPr/>
            <p:nvPr/>
          </p:nvSpPr>
          <p:spPr>
            <a:xfrm>
              <a:off x="4446951" y="4187233"/>
              <a:ext cx="2741295" cy="1047750"/>
            </a:xfrm>
            <a:custGeom>
              <a:avLst/>
              <a:gdLst/>
              <a:ahLst/>
              <a:cxnLst/>
              <a:rect l="l" t="t" r="r" b="b"/>
              <a:pathLst>
                <a:path w="2741295" h="1047750">
                  <a:moveTo>
                    <a:pt x="0" y="0"/>
                  </a:moveTo>
                  <a:lnTo>
                    <a:pt x="140096" y="0"/>
                  </a:lnTo>
                </a:path>
                <a:path w="2741295" h="1047750">
                  <a:moveTo>
                    <a:pt x="444637" y="0"/>
                  </a:moveTo>
                  <a:lnTo>
                    <a:pt x="2741067" y="0"/>
                  </a:lnTo>
                </a:path>
                <a:path w="2741295" h="1047750">
                  <a:moveTo>
                    <a:pt x="0" y="347226"/>
                  </a:moveTo>
                  <a:lnTo>
                    <a:pt x="140096" y="347226"/>
                  </a:lnTo>
                </a:path>
                <a:path w="2741295" h="1047750">
                  <a:moveTo>
                    <a:pt x="444637" y="347226"/>
                  </a:moveTo>
                  <a:lnTo>
                    <a:pt x="676134" y="347226"/>
                  </a:lnTo>
                </a:path>
                <a:path w="2741295" h="1047750">
                  <a:moveTo>
                    <a:pt x="0" y="700525"/>
                  </a:moveTo>
                  <a:lnTo>
                    <a:pt x="140096" y="700525"/>
                  </a:lnTo>
                </a:path>
                <a:path w="2741295" h="1047750">
                  <a:moveTo>
                    <a:pt x="444637" y="700525"/>
                  </a:moveTo>
                  <a:lnTo>
                    <a:pt x="676134" y="700525"/>
                  </a:lnTo>
                </a:path>
                <a:path w="2741295" h="1047750">
                  <a:moveTo>
                    <a:pt x="0" y="1047707"/>
                  </a:moveTo>
                  <a:lnTo>
                    <a:pt x="140096" y="1047707"/>
                  </a:lnTo>
                </a:path>
                <a:path w="2741295" h="1047750">
                  <a:moveTo>
                    <a:pt x="444637" y="1047707"/>
                  </a:moveTo>
                  <a:lnTo>
                    <a:pt x="676134" y="1047707"/>
                  </a:lnTo>
                </a:path>
              </a:pathLst>
            </a:custGeom>
            <a:ln w="6091">
              <a:solidFill>
                <a:srgbClr val="BFBFBF"/>
              </a:solidFill>
            </a:ln>
          </p:spPr>
          <p:txBody>
            <a:bodyPr wrap="square" lIns="0" tIns="0" rIns="0" bIns="0" rtlCol="0"/>
            <a:lstStyle/>
            <a:p>
              <a:endParaRPr sz="1588" dirty="0"/>
            </a:p>
          </p:txBody>
        </p:sp>
        <p:sp>
          <p:nvSpPr>
            <p:cNvPr id="29" name="object 29"/>
            <p:cNvSpPr/>
            <p:nvPr/>
          </p:nvSpPr>
          <p:spPr>
            <a:xfrm>
              <a:off x="4446951" y="5588239"/>
              <a:ext cx="2741295" cy="0"/>
            </a:xfrm>
            <a:custGeom>
              <a:avLst/>
              <a:gdLst/>
              <a:ahLst/>
              <a:cxnLst/>
              <a:rect l="l" t="t" r="r" b="b"/>
              <a:pathLst>
                <a:path w="2741295">
                  <a:moveTo>
                    <a:pt x="0" y="0"/>
                  </a:moveTo>
                  <a:lnTo>
                    <a:pt x="2741067" y="0"/>
                  </a:lnTo>
                </a:path>
              </a:pathLst>
            </a:custGeom>
            <a:ln w="6091">
              <a:solidFill>
                <a:srgbClr val="BFBFBF"/>
              </a:solidFill>
            </a:ln>
          </p:spPr>
          <p:txBody>
            <a:bodyPr wrap="square" lIns="0" tIns="0" rIns="0" bIns="0" rtlCol="0"/>
            <a:lstStyle/>
            <a:p>
              <a:endParaRPr sz="1588" dirty="0"/>
            </a:p>
          </p:txBody>
        </p:sp>
        <p:sp>
          <p:nvSpPr>
            <p:cNvPr id="30" name="object 30"/>
            <p:cNvSpPr/>
            <p:nvPr/>
          </p:nvSpPr>
          <p:spPr>
            <a:xfrm>
              <a:off x="4446951" y="5585203"/>
              <a:ext cx="2741295" cy="30480"/>
            </a:xfrm>
            <a:custGeom>
              <a:avLst/>
              <a:gdLst/>
              <a:ahLst/>
              <a:cxnLst/>
              <a:rect l="l" t="t" r="r" b="b"/>
              <a:pathLst>
                <a:path w="2741295" h="30479">
                  <a:moveTo>
                    <a:pt x="825360" y="0"/>
                  </a:moveTo>
                  <a:lnTo>
                    <a:pt x="825360" y="30449"/>
                  </a:lnTo>
                </a:path>
                <a:path w="2741295" h="30479">
                  <a:moveTo>
                    <a:pt x="1367519" y="0"/>
                  </a:moveTo>
                  <a:lnTo>
                    <a:pt x="1367519" y="30449"/>
                  </a:lnTo>
                </a:path>
                <a:path w="2741295" h="30479">
                  <a:moveTo>
                    <a:pt x="1909634" y="0"/>
                  </a:moveTo>
                  <a:lnTo>
                    <a:pt x="1909634" y="30449"/>
                  </a:lnTo>
                </a:path>
                <a:path w="2741295" h="30479">
                  <a:moveTo>
                    <a:pt x="2445632" y="0"/>
                  </a:moveTo>
                  <a:lnTo>
                    <a:pt x="2445632" y="30449"/>
                  </a:lnTo>
                </a:path>
                <a:path w="2741295" h="30479">
                  <a:moveTo>
                    <a:pt x="289362" y="0"/>
                  </a:moveTo>
                  <a:lnTo>
                    <a:pt x="289362" y="30449"/>
                  </a:lnTo>
                </a:path>
                <a:path w="2741295" h="30479">
                  <a:moveTo>
                    <a:pt x="0" y="3036"/>
                  </a:moveTo>
                  <a:lnTo>
                    <a:pt x="2741067" y="3036"/>
                  </a:lnTo>
                </a:path>
              </a:pathLst>
            </a:custGeom>
            <a:ln w="6091">
              <a:solidFill>
                <a:srgbClr val="BFD0DF"/>
              </a:solidFill>
            </a:ln>
          </p:spPr>
          <p:txBody>
            <a:bodyPr wrap="square" lIns="0" tIns="0" rIns="0" bIns="0" rtlCol="0"/>
            <a:lstStyle/>
            <a:p>
              <a:endParaRPr sz="1588" dirty="0"/>
            </a:p>
          </p:txBody>
        </p:sp>
        <p:sp>
          <p:nvSpPr>
            <p:cNvPr id="31" name="object 31"/>
            <p:cNvSpPr/>
            <p:nvPr/>
          </p:nvSpPr>
          <p:spPr>
            <a:xfrm>
              <a:off x="4587047" y="4141550"/>
              <a:ext cx="304800" cy="1443990"/>
            </a:xfrm>
            <a:custGeom>
              <a:avLst/>
              <a:gdLst/>
              <a:ahLst/>
              <a:cxnLst/>
              <a:rect l="l" t="t" r="r" b="b"/>
              <a:pathLst>
                <a:path w="304800" h="1443989">
                  <a:moveTo>
                    <a:pt x="0" y="0"/>
                  </a:moveTo>
                  <a:lnTo>
                    <a:pt x="304540" y="0"/>
                  </a:lnTo>
                  <a:lnTo>
                    <a:pt x="304540" y="1443610"/>
                  </a:lnTo>
                  <a:lnTo>
                    <a:pt x="0" y="1443610"/>
                  </a:lnTo>
                  <a:lnTo>
                    <a:pt x="0" y="0"/>
                  </a:lnTo>
                  <a:close/>
                </a:path>
              </a:pathLst>
            </a:custGeom>
            <a:solidFill>
              <a:srgbClr val="6494EC"/>
            </a:solidFill>
          </p:spPr>
          <p:txBody>
            <a:bodyPr wrap="square" lIns="0" tIns="0" rIns="0" bIns="0" rtlCol="0"/>
            <a:lstStyle/>
            <a:p>
              <a:endParaRPr sz="1588" dirty="0"/>
            </a:p>
          </p:txBody>
        </p:sp>
        <p:sp>
          <p:nvSpPr>
            <p:cNvPr id="32" name="object 32"/>
            <p:cNvSpPr/>
            <p:nvPr/>
          </p:nvSpPr>
          <p:spPr>
            <a:xfrm>
              <a:off x="5427626" y="4534460"/>
              <a:ext cx="238125" cy="701040"/>
            </a:xfrm>
            <a:custGeom>
              <a:avLst/>
              <a:gdLst/>
              <a:ahLst/>
              <a:cxnLst/>
              <a:rect l="l" t="t" r="r" b="b"/>
              <a:pathLst>
                <a:path w="238125" h="701039">
                  <a:moveTo>
                    <a:pt x="0" y="0"/>
                  </a:moveTo>
                  <a:lnTo>
                    <a:pt x="237569" y="0"/>
                  </a:lnTo>
                </a:path>
                <a:path w="238125" h="701039">
                  <a:moveTo>
                    <a:pt x="0" y="353298"/>
                  </a:moveTo>
                  <a:lnTo>
                    <a:pt x="237569" y="353298"/>
                  </a:lnTo>
                </a:path>
                <a:path w="238125" h="701039">
                  <a:moveTo>
                    <a:pt x="0" y="700480"/>
                  </a:moveTo>
                  <a:lnTo>
                    <a:pt x="237569" y="700480"/>
                  </a:lnTo>
                </a:path>
              </a:pathLst>
            </a:custGeom>
            <a:ln w="6091">
              <a:solidFill>
                <a:srgbClr val="BFBFBF"/>
              </a:solidFill>
            </a:ln>
          </p:spPr>
          <p:txBody>
            <a:bodyPr wrap="square" lIns="0" tIns="0" rIns="0" bIns="0" rtlCol="0"/>
            <a:lstStyle/>
            <a:p>
              <a:endParaRPr sz="1588" dirty="0"/>
            </a:p>
          </p:txBody>
        </p:sp>
        <p:sp>
          <p:nvSpPr>
            <p:cNvPr id="33" name="object 33"/>
            <p:cNvSpPr/>
            <p:nvPr/>
          </p:nvSpPr>
          <p:spPr>
            <a:xfrm>
              <a:off x="5123085" y="4220755"/>
              <a:ext cx="304800" cy="1364615"/>
            </a:xfrm>
            <a:custGeom>
              <a:avLst/>
              <a:gdLst/>
              <a:ahLst/>
              <a:cxnLst/>
              <a:rect l="l" t="t" r="r" b="b"/>
              <a:pathLst>
                <a:path w="304800" h="1364614">
                  <a:moveTo>
                    <a:pt x="0" y="0"/>
                  </a:moveTo>
                  <a:lnTo>
                    <a:pt x="304540" y="0"/>
                  </a:lnTo>
                  <a:lnTo>
                    <a:pt x="304540" y="1364405"/>
                  </a:lnTo>
                  <a:lnTo>
                    <a:pt x="0" y="1364405"/>
                  </a:lnTo>
                  <a:lnTo>
                    <a:pt x="0" y="0"/>
                  </a:lnTo>
                  <a:close/>
                </a:path>
              </a:pathLst>
            </a:custGeom>
            <a:solidFill>
              <a:srgbClr val="6494EC"/>
            </a:solidFill>
          </p:spPr>
          <p:txBody>
            <a:bodyPr wrap="square" lIns="0" tIns="0" rIns="0" bIns="0" rtlCol="0"/>
            <a:lstStyle/>
            <a:p>
              <a:endParaRPr sz="1588" dirty="0"/>
            </a:p>
          </p:txBody>
        </p:sp>
        <p:sp>
          <p:nvSpPr>
            <p:cNvPr id="34" name="object 34"/>
            <p:cNvSpPr/>
            <p:nvPr/>
          </p:nvSpPr>
          <p:spPr>
            <a:xfrm>
              <a:off x="5969737" y="4534460"/>
              <a:ext cx="238125" cy="701040"/>
            </a:xfrm>
            <a:custGeom>
              <a:avLst/>
              <a:gdLst/>
              <a:ahLst/>
              <a:cxnLst/>
              <a:rect l="l" t="t" r="r" b="b"/>
              <a:pathLst>
                <a:path w="238125" h="701039">
                  <a:moveTo>
                    <a:pt x="0" y="0"/>
                  </a:moveTo>
                  <a:lnTo>
                    <a:pt x="237569" y="0"/>
                  </a:lnTo>
                </a:path>
                <a:path w="238125" h="701039">
                  <a:moveTo>
                    <a:pt x="0" y="353298"/>
                  </a:moveTo>
                  <a:lnTo>
                    <a:pt x="237569" y="353298"/>
                  </a:lnTo>
                </a:path>
                <a:path w="238125" h="701039">
                  <a:moveTo>
                    <a:pt x="0" y="700480"/>
                  </a:moveTo>
                  <a:lnTo>
                    <a:pt x="237569" y="700480"/>
                  </a:lnTo>
                </a:path>
              </a:pathLst>
            </a:custGeom>
            <a:ln w="6091">
              <a:solidFill>
                <a:srgbClr val="BFBFBF"/>
              </a:solidFill>
            </a:ln>
          </p:spPr>
          <p:txBody>
            <a:bodyPr wrap="square" lIns="0" tIns="0" rIns="0" bIns="0" rtlCol="0"/>
            <a:lstStyle/>
            <a:p>
              <a:endParaRPr sz="1588" dirty="0"/>
            </a:p>
          </p:txBody>
        </p:sp>
        <p:sp>
          <p:nvSpPr>
            <p:cNvPr id="35" name="object 35"/>
            <p:cNvSpPr/>
            <p:nvPr/>
          </p:nvSpPr>
          <p:spPr>
            <a:xfrm>
              <a:off x="5665196" y="4299915"/>
              <a:ext cx="304800" cy="1285240"/>
            </a:xfrm>
            <a:custGeom>
              <a:avLst/>
              <a:gdLst/>
              <a:ahLst/>
              <a:cxnLst/>
              <a:rect l="l" t="t" r="r" b="b"/>
              <a:pathLst>
                <a:path w="304800" h="1285239">
                  <a:moveTo>
                    <a:pt x="0" y="0"/>
                  </a:moveTo>
                  <a:lnTo>
                    <a:pt x="304540" y="0"/>
                  </a:lnTo>
                  <a:lnTo>
                    <a:pt x="304540" y="1285245"/>
                  </a:lnTo>
                  <a:lnTo>
                    <a:pt x="0" y="1285245"/>
                  </a:lnTo>
                  <a:lnTo>
                    <a:pt x="0" y="0"/>
                  </a:lnTo>
                  <a:close/>
                </a:path>
              </a:pathLst>
            </a:custGeom>
            <a:solidFill>
              <a:srgbClr val="6494EC"/>
            </a:solidFill>
          </p:spPr>
          <p:txBody>
            <a:bodyPr wrap="square" lIns="0" tIns="0" rIns="0" bIns="0" rtlCol="0"/>
            <a:lstStyle/>
            <a:p>
              <a:endParaRPr sz="1588" dirty="0"/>
            </a:p>
          </p:txBody>
        </p:sp>
        <p:sp>
          <p:nvSpPr>
            <p:cNvPr id="36" name="object 36"/>
            <p:cNvSpPr/>
            <p:nvPr/>
          </p:nvSpPr>
          <p:spPr>
            <a:xfrm>
              <a:off x="6511847" y="4534460"/>
              <a:ext cx="231775" cy="701040"/>
            </a:xfrm>
            <a:custGeom>
              <a:avLst/>
              <a:gdLst/>
              <a:ahLst/>
              <a:cxnLst/>
              <a:rect l="l" t="t" r="r" b="b"/>
              <a:pathLst>
                <a:path w="231775" h="701039">
                  <a:moveTo>
                    <a:pt x="0" y="0"/>
                  </a:moveTo>
                  <a:lnTo>
                    <a:pt x="231497" y="0"/>
                  </a:lnTo>
                </a:path>
                <a:path w="231775" h="701039">
                  <a:moveTo>
                    <a:pt x="0" y="353298"/>
                  </a:moveTo>
                  <a:lnTo>
                    <a:pt x="231497" y="353298"/>
                  </a:lnTo>
                </a:path>
                <a:path w="231775" h="701039">
                  <a:moveTo>
                    <a:pt x="0" y="700480"/>
                  </a:moveTo>
                  <a:lnTo>
                    <a:pt x="231497" y="700480"/>
                  </a:lnTo>
                </a:path>
              </a:pathLst>
            </a:custGeom>
            <a:ln w="6091">
              <a:solidFill>
                <a:srgbClr val="BFBFBF"/>
              </a:solidFill>
            </a:ln>
          </p:spPr>
          <p:txBody>
            <a:bodyPr wrap="square" lIns="0" tIns="0" rIns="0" bIns="0" rtlCol="0"/>
            <a:lstStyle/>
            <a:p>
              <a:endParaRPr sz="1588" dirty="0"/>
            </a:p>
          </p:txBody>
        </p:sp>
        <p:sp>
          <p:nvSpPr>
            <p:cNvPr id="37" name="object 37"/>
            <p:cNvSpPr/>
            <p:nvPr/>
          </p:nvSpPr>
          <p:spPr>
            <a:xfrm>
              <a:off x="6207306" y="4385192"/>
              <a:ext cx="304800" cy="1200150"/>
            </a:xfrm>
            <a:custGeom>
              <a:avLst/>
              <a:gdLst/>
              <a:ahLst/>
              <a:cxnLst/>
              <a:rect l="l" t="t" r="r" b="b"/>
              <a:pathLst>
                <a:path w="304800" h="1200150">
                  <a:moveTo>
                    <a:pt x="0" y="0"/>
                  </a:moveTo>
                  <a:lnTo>
                    <a:pt x="304540" y="0"/>
                  </a:lnTo>
                  <a:lnTo>
                    <a:pt x="304540" y="1199969"/>
                  </a:lnTo>
                  <a:lnTo>
                    <a:pt x="0" y="1199969"/>
                  </a:lnTo>
                  <a:lnTo>
                    <a:pt x="0" y="0"/>
                  </a:lnTo>
                  <a:close/>
                </a:path>
              </a:pathLst>
            </a:custGeom>
            <a:solidFill>
              <a:srgbClr val="6494EC"/>
            </a:solidFill>
          </p:spPr>
          <p:txBody>
            <a:bodyPr wrap="square" lIns="0" tIns="0" rIns="0" bIns="0" rtlCol="0"/>
            <a:lstStyle/>
            <a:p>
              <a:endParaRPr sz="1588" dirty="0"/>
            </a:p>
          </p:txBody>
        </p:sp>
        <p:sp>
          <p:nvSpPr>
            <p:cNvPr id="38" name="object 38"/>
            <p:cNvSpPr/>
            <p:nvPr/>
          </p:nvSpPr>
          <p:spPr>
            <a:xfrm>
              <a:off x="7047885" y="4534460"/>
              <a:ext cx="140335" cy="701040"/>
            </a:xfrm>
            <a:custGeom>
              <a:avLst/>
              <a:gdLst/>
              <a:ahLst/>
              <a:cxnLst/>
              <a:rect l="l" t="t" r="r" b="b"/>
              <a:pathLst>
                <a:path w="140334" h="701039">
                  <a:moveTo>
                    <a:pt x="0" y="0"/>
                  </a:moveTo>
                  <a:lnTo>
                    <a:pt x="140132" y="0"/>
                  </a:lnTo>
                </a:path>
                <a:path w="140334" h="701039">
                  <a:moveTo>
                    <a:pt x="0" y="353298"/>
                  </a:moveTo>
                  <a:lnTo>
                    <a:pt x="140132" y="353298"/>
                  </a:lnTo>
                </a:path>
                <a:path w="140334" h="701039">
                  <a:moveTo>
                    <a:pt x="0" y="700480"/>
                  </a:moveTo>
                  <a:lnTo>
                    <a:pt x="140132" y="700480"/>
                  </a:lnTo>
                </a:path>
              </a:pathLst>
            </a:custGeom>
            <a:ln w="6091">
              <a:solidFill>
                <a:srgbClr val="BFBFBF"/>
              </a:solidFill>
            </a:ln>
          </p:spPr>
          <p:txBody>
            <a:bodyPr wrap="square" lIns="0" tIns="0" rIns="0" bIns="0" rtlCol="0"/>
            <a:lstStyle/>
            <a:p>
              <a:endParaRPr sz="1588" dirty="0"/>
            </a:p>
          </p:txBody>
        </p:sp>
        <p:sp>
          <p:nvSpPr>
            <p:cNvPr id="39" name="object 39"/>
            <p:cNvSpPr/>
            <p:nvPr/>
          </p:nvSpPr>
          <p:spPr>
            <a:xfrm>
              <a:off x="6743344" y="4433947"/>
              <a:ext cx="304800" cy="1151255"/>
            </a:xfrm>
            <a:custGeom>
              <a:avLst/>
              <a:gdLst/>
              <a:ahLst/>
              <a:cxnLst/>
              <a:rect l="l" t="t" r="r" b="b"/>
              <a:pathLst>
                <a:path w="304800" h="1151254">
                  <a:moveTo>
                    <a:pt x="0" y="0"/>
                  </a:moveTo>
                  <a:lnTo>
                    <a:pt x="304540" y="0"/>
                  </a:lnTo>
                  <a:lnTo>
                    <a:pt x="304540" y="1151213"/>
                  </a:lnTo>
                  <a:lnTo>
                    <a:pt x="0" y="1151213"/>
                  </a:lnTo>
                  <a:lnTo>
                    <a:pt x="0" y="0"/>
                  </a:lnTo>
                  <a:close/>
                </a:path>
              </a:pathLst>
            </a:custGeom>
            <a:solidFill>
              <a:srgbClr val="6494EC"/>
            </a:solidFill>
          </p:spPr>
          <p:txBody>
            <a:bodyPr wrap="square" lIns="0" tIns="0" rIns="0" bIns="0" rtlCol="0"/>
            <a:lstStyle/>
            <a:p>
              <a:endParaRPr sz="1588" dirty="0"/>
            </a:p>
          </p:txBody>
        </p:sp>
      </p:grpSp>
      <p:sp>
        <p:nvSpPr>
          <p:cNvPr id="40" name="object 40"/>
          <p:cNvSpPr txBox="1"/>
          <p:nvPr/>
        </p:nvSpPr>
        <p:spPr>
          <a:xfrm>
            <a:off x="4265910" y="2814992"/>
            <a:ext cx="1312209" cy="106406"/>
          </a:xfrm>
          <a:prstGeom prst="rect">
            <a:avLst/>
          </a:prstGeom>
        </p:spPr>
        <p:txBody>
          <a:bodyPr vert="horz" wrap="square" lIns="0" tIns="11206" rIns="0" bIns="0" rtlCol="0">
            <a:spAutoFit/>
          </a:bodyPr>
          <a:lstStyle/>
          <a:p>
            <a:pPr marL="11206">
              <a:spcBef>
                <a:spcPts val="88"/>
              </a:spcBef>
            </a:pPr>
            <a:r>
              <a:rPr sz="618" dirty="0">
                <a:solidFill>
                  <a:srgbClr val="4C4C4C"/>
                </a:solidFill>
                <a:latin typeface="Segoe UI"/>
                <a:cs typeface="Segoe UI"/>
              </a:rPr>
              <a:t>Average</a:t>
            </a:r>
            <a:r>
              <a:rPr sz="618" spc="49" dirty="0">
                <a:solidFill>
                  <a:srgbClr val="4C4C4C"/>
                </a:solidFill>
                <a:latin typeface="Segoe UI"/>
                <a:cs typeface="Segoe UI"/>
              </a:rPr>
              <a:t> </a:t>
            </a:r>
            <a:r>
              <a:rPr sz="618" dirty="0">
                <a:solidFill>
                  <a:srgbClr val="4C4C4C"/>
                </a:solidFill>
                <a:latin typeface="Segoe UI"/>
                <a:cs typeface="Segoe UI"/>
              </a:rPr>
              <a:t>Tax</a:t>
            </a:r>
            <a:r>
              <a:rPr sz="618" spc="49" dirty="0">
                <a:solidFill>
                  <a:srgbClr val="4C4C4C"/>
                </a:solidFill>
                <a:latin typeface="Segoe UI"/>
                <a:cs typeface="Segoe UI"/>
              </a:rPr>
              <a:t> </a:t>
            </a:r>
            <a:r>
              <a:rPr sz="618" dirty="0">
                <a:solidFill>
                  <a:srgbClr val="4C4C4C"/>
                </a:solidFill>
                <a:latin typeface="Segoe UI"/>
                <a:cs typeface="Segoe UI"/>
              </a:rPr>
              <a:t>Bill</a:t>
            </a:r>
            <a:r>
              <a:rPr sz="618" spc="53" dirty="0">
                <a:solidFill>
                  <a:srgbClr val="4C4C4C"/>
                </a:solidFill>
                <a:latin typeface="Segoe UI"/>
                <a:cs typeface="Segoe UI"/>
              </a:rPr>
              <a:t> </a:t>
            </a:r>
            <a:r>
              <a:rPr sz="618" dirty="0">
                <a:solidFill>
                  <a:srgbClr val="4C4C4C"/>
                </a:solidFill>
                <a:latin typeface="Segoe UI"/>
                <a:cs typeface="Segoe UI"/>
              </a:rPr>
              <a:t>as</a:t>
            </a:r>
            <a:r>
              <a:rPr sz="618" spc="49" dirty="0">
                <a:solidFill>
                  <a:srgbClr val="4C4C4C"/>
                </a:solidFill>
                <a:latin typeface="Segoe UI"/>
                <a:cs typeface="Segoe UI"/>
              </a:rPr>
              <a:t> </a:t>
            </a:r>
            <a:r>
              <a:rPr sz="618" dirty="0">
                <a:solidFill>
                  <a:srgbClr val="4C4C4C"/>
                </a:solidFill>
                <a:latin typeface="Segoe UI"/>
                <a:cs typeface="Segoe UI"/>
              </a:rPr>
              <a:t>Percent</a:t>
            </a:r>
            <a:r>
              <a:rPr sz="618" spc="49" dirty="0">
                <a:solidFill>
                  <a:srgbClr val="4C4C4C"/>
                </a:solidFill>
                <a:latin typeface="Segoe UI"/>
                <a:cs typeface="Segoe UI"/>
              </a:rPr>
              <a:t> </a:t>
            </a:r>
            <a:r>
              <a:rPr sz="618" dirty="0">
                <a:solidFill>
                  <a:srgbClr val="4C4C4C"/>
                </a:solidFill>
                <a:latin typeface="Segoe UI"/>
                <a:cs typeface="Segoe UI"/>
              </a:rPr>
              <a:t>of</a:t>
            </a:r>
            <a:r>
              <a:rPr sz="618" spc="53" dirty="0">
                <a:solidFill>
                  <a:srgbClr val="4C4C4C"/>
                </a:solidFill>
                <a:latin typeface="Segoe UI"/>
                <a:cs typeface="Segoe UI"/>
              </a:rPr>
              <a:t> </a:t>
            </a:r>
            <a:r>
              <a:rPr sz="618" spc="-9" dirty="0">
                <a:solidFill>
                  <a:srgbClr val="4C4C4C"/>
                </a:solidFill>
                <a:latin typeface="Segoe UI"/>
                <a:cs typeface="Segoe UI"/>
              </a:rPr>
              <a:t>Value</a:t>
            </a:r>
            <a:endParaRPr sz="618" dirty="0">
              <a:latin typeface="Segoe UI"/>
              <a:cs typeface="Segoe UI"/>
            </a:endParaRPr>
          </a:p>
        </p:txBody>
      </p:sp>
      <p:sp>
        <p:nvSpPr>
          <p:cNvPr id="41" name="object 41"/>
          <p:cNvSpPr txBox="1"/>
          <p:nvPr/>
        </p:nvSpPr>
        <p:spPr>
          <a:xfrm>
            <a:off x="3659135" y="2922484"/>
            <a:ext cx="235884" cy="106406"/>
          </a:xfrm>
          <a:prstGeom prst="rect">
            <a:avLst/>
          </a:prstGeom>
        </p:spPr>
        <p:txBody>
          <a:bodyPr vert="horz" wrap="square" lIns="0" tIns="11206" rIns="0" bIns="0" rtlCol="0">
            <a:spAutoFit/>
          </a:bodyPr>
          <a:lstStyle/>
          <a:p>
            <a:pPr marL="11206">
              <a:spcBef>
                <a:spcPts val="88"/>
              </a:spcBef>
            </a:pPr>
            <a:r>
              <a:rPr sz="618" spc="-9" dirty="0">
                <a:solidFill>
                  <a:srgbClr val="4C4C4C"/>
                </a:solidFill>
                <a:latin typeface="Segoe UI"/>
                <a:cs typeface="Segoe UI"/>
              </a:rPr>
              <a:t>2.5'%'</a:t>
            </a:r>
            <a:endParaRPr sz="618" dirty="0">
              <a:latin typeface="Segoe UI"/>
              <a:cs typeface="Segoe UI"/>
            </a:endParaRPr>
          </a:p>
        </p:txBody>
      </p:sp>
      <p:sp>
        <p:nvSpPr>
          <p:cNvPr id="42" name="object 42"/>
          <p:cNvSpPr/>
          <p:nvPr/>
        </p:nvSpPr>
        <p:spPr>
          <a:xfrm>
            <a:off x="993560" y="5423073"/>
            <a:ext cx="2375647" cy="0"/>
          </a:xfrm>
          <a:custGeom>
            <a:avLst/>
            <a:gdLst/>
            <a:ahLst/>
            <a:cxnLst/>
            <a:rect l="l" t="t" r="r" b="b"/>
            <a:pathLst>
              <a:path w="2692400">
                <a:moveTo>
                  <a:pt x="0" y="0"/>
                </a:moveTo>
                <a:lnTo>
                  <a:pt x="2692311" y="0"/>
                </a:lnTo>
              </a:path>
            </a:pathLst>
          </a:custGeom>
          <a:ln w="6091">
            <a:solidFill>
              <a:srgbClr val="BFBFBF"/>
            </a:solidFill>
          </a:ln>
        </p:spPr>
        <p:txBody>
          <a:bodyPr wrap="square" lIns="0" tIns="0" rIns="0" bIns="0" rtlCol="0"/>
          <a:lstStyle/>
          <a:p>
            <a:endParaRPr sz="1588" dirty="0"/>
          </a:p>
        </p:txBody>
      </p:sp>
      <p:grpSp>
        <p:nvGrpSpPr>
          <p:cNvPr id="43" name="object 43"/>
          <p:cNvGrpSpPr/>
          <p:nvPr/>
        </p:nvGrpSpPr>
        <p:grpSpPr>
          <a:xfrm>
            <a:off x="993560" y="5699850"/>
            <a:ext cx="2375647" cy="1301003"/>
            <a:chOff x="1121158" y="6907002"/>
            <a:chExt cx="2692400" cy="1474470"/>
          </a:xfrm>
        </p:grpSpPr>
        <p:sp>
          <p:nvSpPr>
            <p:cNvPr id="44" name="object 44"/>
            <p:cNvSpPr/>
            <p:nvPr/>
          </p:nvSpPr>
          <p:spPr>
            <a:xfrm>
              <a:off x="1121158" y="6952692"/>
              <a:ext cx="664210" cy="1047750"/>
            </a:xfrm>
            <a:custGeom>
              <a:avLst/>
              <a:gdLst/>
              <a:ahLst/>
              <a:cxnLst/>
              <a:rect l="l" t="t" r="r" b="b"/>
              <a:pathLst>
                <a:path w="664210" h="1047750">
                  <a:moveTo>
                    <a:pt x="0" y="0"/>
                  </a:moveTo>
                  <a:lnTo>
                    <a:pt x="133988" y="0"/>
                  </a:lnTo>
                </a:path>
                <a:path w="664210" h="1047750">
                  <a:moveTo>
                    <a:pt x="438529" y="0"/>
                  </a:moveTo>
                  <a:lnTo>
                    <a:pt x="663910" y="0"/>
                  </a:lnTo>
                </a:path>
                <a:path w="664210" h="1047750">
                  <a:moveTo>
                    <a:pt x="0" y="347181"/>
                  </a:moveTo>
                  <a:lnTo>
                    <a:pt x="133988" y="347181"/>
                  </a:lnTo>
                </a:path>
                <a:path w="664210" h="1047750">
                  <a:moveTo>
                    <a:pt x="438529" y="347181"/>
                  </a:moveTo>
                  <a:lnTo>
                    <a:pt x="663910" y="347181"/>
                  </a:lnTo>
                </a:path>
                <a:path w="664210" h="1047750">
                  <a:moveTo>
                    <a:pt x="0" y="700480"/>
                  </a:moveTo>
                  <a:lnTo>
                    <a:pt x="133988" y="700480"/>
                  </a:lnTo>
                </a:path>
                <a:path w="664210" h="1047750">
                  <a:moveTo>
                    <a:pt x="438529" y="700480"/>
                  </a:moveTo>
                  <a:lnTo>
                    <a:pt x="663910" y="700480"/>
                  </a:lnTo>
                </a:path>
                <a:path w="664210" h="1047750">
                  <a:moveTo>
                    <a:pt x="0" y="1047707"/>
                  </a:moveTo>
                  <a:lnTo>
                    <a:pt x="133988" y="1047707"/>
                  </a:lnTo>
                </a:path>
                <a:path w="664210" h="1047750">
                  <a:moveTo>
                    <a:pt x="438529" y="1047707"/>
                  </a:moveTo>
                  <a:lnTo>
                    <a:pt x="663910" y="1047707"/>
                  </a:lnTo>
                </a:path>
              </a:pathLst>
            </a:custGeom>
            <a:ln w="6091">
              <a:solidFill>
                <a:srgbClr val="BFBFBF"/>
              </a:solidFill>
            </a:ln>
          </p:spPr>
          <p:txBody>
            <a:bodyPr wrap="square" lIns="0" tIns="0" rIns="0" bIns="0" rtlCol="0"/>
            <a:lstStyle/>
            <a:p>
              <a:endParaRPr sz="1588" dirty="0"/>
            </a:p>
          </p:txBody>
        </p:sp>
        <p:sp>
          <p:nvSpPr>
            <p:cNvPr id="45" name="object 45"/>
            <p:cNvSpPr/>
            <p:nvPr/>
          </p:nvSpPr>
          <p:spPr>
            <a:xfrm>
              <a:off x="1121158" y="8353653"/>
              <a:ext cx="2692400" cy="0"/>
            </a:xfrm>
            <a:custGeom>
              <a:avLst/>
              <a:gdLst/>
              <a:ahLst/>
              <a:cxnLst/>
              <a:rect l="l" t="t" r="r" b="b"/>
              <a:pathLst>
                <a:path w="2692400">
                  <a:moveTo>
                    <a:pt x="0" y="0"/>
                  </a:moveTo>
                  <a:lnTo>
                    <a:pt x="2692311" y="0"/>
                  </a:lnTo>
                </a:path>
              </a:pathLst>
            </a:custGeom>
            <a:ln w="6091">
              <a:solidFill>
                <a:srgbClr val="BFBFBF"/>
              </a:solidFill>
            </a:ln>
          </p:spPr>
          <p:txBody>
            <a:bodyPr wrap="square" lIns="0" tIns="0" rIns="0" bIns="0" rtlCol="0"/>
            <a:lstStyle/>
            <a:p>
              <a:endParaRPr sz="1588" dirty="0"/>
            </a:p>
          </p:txBody>
        </p:sp>
        <p:sp>
          <p:nvSpPr>
            <p:cNvPr id="46" name="object 46"/>
            <p:cNvSpPr/>
            <p:nvPr/>
          </p:nvSpPr>
          <p:spPr>
            <a:xfrm>
              <a:off x="1121158" y="8350617"/>
              <a:ext cx="2692400" cy="30480"/>
            </a:xfrm>
            <a:custGeom>
              <a:avLst/>
              <a:gdLst/>
              <a:ahLst/>
              <a:cxnLst/>
              <a:rect l="l" t="t" r="r" b="b"/>
              <a:pathLst>
                <a:path w="2692400" h="30479">
                  <a:moveTo>
                    <a:pt x="813171" y="0"/>
                  </a:moveTo>
                  <a:lnTo>
                    <a:pt x="813171" y="30449"/>
                  </a:lnTo>
                </a:path>
                <a:path w="2692400" h="30479">
                  <a:moveTo>
                    <a:pt x="1343097" y="0"/>
                  </a:moveTo>
                  <a:lnTo>
                    <a:pt x="1343097" y="30449"/>
                  </a:lnTo>
                </a:path>
                <a:path w="2692400" h="30479">
                  <a:moveTo>
                    <a:pt x="1873023" y="0"/>
                  </a:moveTo>
                  <a:lnTo>
                    <a:pt x="1873023" y="30449"/>
                  </a:lnTo>
                </a:path>
                <a:path w="2692400" h="30479">
                  <a:moveTo>
                    <a:pt x="2402993" y="0"/>
                  </a:moveTo>
                  <a:lnTo>
                    <a:pt x="2402993" y="30449"/>
                  </a:lnTo>
                </a:path>
                <a:path w="2692400" h="30479">
                  <a:moveTo>
                    <a:pt x="283246" y="0"/>
                  </a:moveTo>
                  <a:lnTo>
                    <a:pt x="283246" y="30449"/>
                  </a:lnTo>
                </a:path>
                <a:path w="2692400" h="30479">
                  <a:moveTo>
                    <a:pt x="0" y="3036"/>
                  </a:moveTo>
                  <a:lnTo>
                    <a:pt x="2692311" y="3036"/>
                  </a:lnTo>
                </a:path>
              </a:pathLst>
            </a:custGeom>
            <a:ln w="6091">
              <a:solidFill>
                <a:srgbClr val="BFD0DF"/>
              </a:solidFill>
            </a:ln>
          </p:spPr>
          <p:txBody>
            <a:bodyPr wrap="square" lIns="0" tIns="0" rIns="0" bIns="0" rtlCol="0"/>
            <a:lstStyle/>
            <a:p>
              <a:endParaRPr sz="1588" dirty="0"/>
            </a:p>
          </p:txBody>
        </p:sp>
        <p:sp>
          <p:nvSpPr>
            <p:cNvPr id="47" name="object 47"/>
            <p:cNvSpPr/>
            <p:nvPr/>
          </p:nvSpPr>
          <p:spPr>
            <a:xfrm>
              <a:off x="1255147" y="6907002"/>
              <a:ext cx="304800" cy="1443990"/>
            </a:xfrm>
            <a:custGeom>
              <a:avLst/>
              <a:gdLst/>
              <a:ahLst/>
              <a:cxnLst/>
              <a:rect l="l" t="t" r="r" b="b"/>
              <a:pathLst>
                <a:path w="304800" h="1443990">
                  <a:moveTo>
                    <a:pt x="0" y="0"/>
                  </a:moveTo>
                  <a:lnTo>
                    <a:pt x="304540" y="0"/>
                  </a:lnTo>
                  <a:lnTo>
                    <a:pt x="304540" y="1443617"/>
                  </a:lnTo>
                  <a:lnTo>
                    <a:pt x="0" y="1443617"/>
                  </a:lnTo>
                  <a:lnTo>
                    <a:pt x="0" y="0"/>
                  </a:lnTo>
                  <a:close/>
                </a:path>
              </a:pathLst>
            </a:custGeom>
            <a:solidFill>
              <a:srgbClr val="6494EC"/>
            </a:solidFill>
          </p:spPr>
          <p:txBody>
            <a:bodyPr wrap="square" lIns="0" tIns="0" rIns="0" bIns="0" rtlCol="0"/>
            <a:lstStyle/>
            <a:p>
              <a:endParaRPr sz="1588" dirty="0"/>
            </a:p>
          </p:txBody>
        </p:sp>
        <p:sp>
          <p:nvSpPr>
            <p:cNvPr id="48" name="object 48"/>
            <p:cNvSpPr/>
            <p:nvPr/>
          </p:nvSpPr>
          <p:spPr>
            <a:xfrm>
              <a:off x="2089609" y="6952692"/>
              <a:ext cx="225425" cy="1047750"/>
            </a:xfrm>
            <a:custGeom>
              <a:avLst/>
              <a:gdLst/>
              <a:ahLst/>
              <a:cxnLst/>
              <a:rect l="l" t="t" r="r" b="b"/>
              <a:pathLst>
                <a:path w="225425" h="1047750">
                  <a:moveTo>
                    <a:pt x="0" y="0"/>
                  </a:moveTo>
                  <a:lnTo>
                    <a:pt x="225425" y="0"/>
                  </a:lnTo>
                </a:path>
                <a:path w="225425" h="1047750">
                  <a:moveTo>
                    <a:pt x="0" y="347181"/>
                  </a:moveTo>
                  <a:lnTo>
                    <a:pt x="225425" y="347181"/>
                  </a:lnTo>
                </a:path>
                <a:path w="225425" h="1047750">
                  <a:moveTo>
                    <a:pt x="0" y="700480"/>
                  </a:moveTo>
                  <a:lnTo>
                    <a:pt x="225425" y="700480"/>
                  </a:lnTo>
                </a:path>
                <a:path w="225425" h="1047750">
                  <a:moveTo>
                    <a:pt x="0" y="1047707"/>
                  </a:moveTo>
                  <a:lnTo>
                    <a:pt x="225425" y="1047707"/>
                  </a:lnTo>
                </a:path>
              </a:pathLst>
            </a:custGeom>
            <a:ln w="6091">
              <a:solidFill>
                <a:srgbClr val="BFBFBF"/>
              </a:solidFill>
            </a:ln>
          </p:spPr>
          <p:txBody>
            <a:bodyPr wrap="square" lIns="0" tIns="0" rIns="0" bIns="0" rtlCol="0"/>
            <a:lstStyle/>
            <a:p>
              <a:endParaRPr sz="1588" dirty="0"/>
            </a:p>
          </p:txBody>
        </p:sp>
        <p:sp>
          <p:nvSpPr>
            <p:cNvPr id="49" name="object 49"/>
            <p:cNvSpPr/>
            <p:nvPr/>
          </p:nvSpPr>
          <p:spPr>
            <a:xfrm>
              <a:off x="1785068" y="6931335"/>
              <a:ext cx="304800" cy="1419860"/>
            </a:xfrm>
            <a:custGeom>
              <a:avLst/>
              <a:gdLst/>
              <a:ahLst/>
              <a:cxnLst/>
              <a:rect l="l" t="t" r="r" b="b"/>
              <a:pathLst>
                <a:path w="304800" h="1419859">
                  <a:moveTo>
                    <a:pt x="0" y="0"/>
                  </a:moveTo>
                  <a:lnTo>
                    <a:pt x="304540" y="0"/>
                  </a:lnTo>
                  <a:lnTo>
                    <a:pt x="304540" y="1419284"/>
                  </a:lnTo>
                  <a:lnTo>
                    <a:pt x="0" y="1419284"/>
                  </a:lnTo>
                  <a:lnTo>
                    <a:pt x="0" y="0"/>
                  </a:lnTo>
                  <a:close/>
                </a:path>
              </a:pathLst>
            </a:custGeom>
            <a:solidFill>
              <a:srgbClr val="6494EC"/>
            </a:solidFill>
          </p:spPr>
          <p:txBody>
            <a:bodyPr wrap="square" lIns="0" tIns="0" rIns="0" bIns="0" rtlCol="0"/>
            <a:lstStyle/>
            <a:p>
              <a:endParaRPr sz="1588" dirty="0"/>
            </a:p>
          </p:txBody>
        </p:sp>
        <p:sp>
          <p:nvSpPr>
            <p:cNvPr id="50" name="object 50"/>
            <p:cNvSpPr/>
            <p:nvPr/>
          </p:nvSpPr>
          <p:spPr>
            <a:xfrm>
              <a:off x="2619576" y="6952692"/>
              <a:ext cx="1194435" cy="1047750"/>
            </a:xfrm>
            <a:custGeom>
              <a:avLst/>
              <a:gdLst/>
              <a:ahLst/>
              <a:cxnLst/>
              <a:rect l="l" t="t" r="r" b="b"/>
              <a:pathLst>
                <a:path w="1194435" h="1047750">
                  <a:moveTo>
                    <a:pt x="0" y="0"/>
                  </a:moveTo>
                  <a:lnTo>
                    <a:pt x="1193894" y="0"/>
                  </a:lnTo>
                </a:path>
                <a:path w="1194435" h="1047750">
                  <a:moveTo>
                    <a:pt x="0" y="347181"/>
                  </a:moveTo>
                  <a:lnTo>
                    <a:pt x="225380" y="347181"/>
                  </a:lnTo>
                </a:path>
                <a:path w="1194435" h="1047750">
                  <a:moveTo>
                    <a:pt x="0" y="700480"/>
                  </a:moveTo>
                  <a:lnTo>
                    <a:pt x="225380" y="700480"/>
                  </a:lnTo>
                </a:path>
                <a:path w="1194435" h="1047750">
                  <a:moveTo>
                    <a:pt x="0" y="1047707"/>
                  </a:moveTo>
                  <a:lnTo>
                    <a:pt x="225380" y="1047707"/>
                  </a:lnTo>
                </a:path>
              </a:pathLst>
            </a:custGeom>
            <a:ln w="6091">
              <a:solidFill>
                <a:srgbClr val="BFBFBF"/>
              </a:solidFill>
            </a:ln>
          </p:spPr>
          <p:txBody>
            <a:bodyPr wrap="square" lIns="0" tIns="0" rIns="0" bIns="0" rtlCol="0"/>
            <a:lstStyle/>
            <a:p>
              <a:endParaRPr sz="1588" dirty="0"/>
            </a:p>
          </p:txBody>
        </p:sp>
        <p:sp>
          <p:nvSpPr>
            <p:cNvPr id="51" name="object 51"/>
            <p:cNvSpPr/>
            <p:nvPr/>
          </p:nvSpPr>
          <p:spPr>
            <a:xfrm>
              <a:off x="2315035" y="6949640"/>
              <a:ext cx="304800" cy="1401445"/>
            </a:xfrm>
            <a:custGeom>
              <a:avLst/>
              <a:gdLst/>
              <a:ahLst/>
              <a:cxnLst/>
              <a:rect l="l" t="t" r="r" b="b"/>
              <a:pathLst>
                <a:path w="304800" h="1401445">
                  <a:moveTo>
                    <a:pt x="0" y="0"/>
                  </a:moveTo>
                  <a:lnTo>
                    <a:pt x="304540" y="0"/>
                  </a:lnTo>
                  <a:lnTo>
                    <a:pt x="304540" y="1400978"/>
                  </a:lnTo>
                  <a:lnTo>
                    <a:pt x="0" y="1400978"/>
                  </a:lnTo>
                  <a:lnTo>
                    <a:pt x="0" y="0"/>
                  </a:lnTo>
                  <a:close/>
                </a:path>
              </a:pathLst>
            </a:custGeom>
            <a:solidFill>
              <a:srgbClr val="6494EC"/>
            </a:solidFill>
          </p:spPr>
          <p:txBody>
            <a:bodyPr wrap="square" lIns="0" tIns="0" rIns="0" bIns="0" rtlCol="0"/>
            <a:lstStyle/>
            <a:p>
              <a:endParaRPr sz="1588" dirty="0"/>
            </a:p>
          </p:txBody>
        </p:sp>
        <p:sp>
          <p:nvSpPr>
            <p:cNvPr id="52" name="object 52"/>
            <p:cNvSpPr/>
            <p:nvPr/>
          </p:nvSpPr>
          <p:spPr>
            <a:xfrm>
              <a:off x="3149497" y="7299874"/>
              <a:ext cx="225425" cy="701040"/>
            </a:xfrm>
            <a:custGeom>
              <a:avLst/>
              <a:gdLst/>
              <a:ahLst/>
              <a:cxnLst/>
              <a:rect l="l" t="t" r="r" b="b"/>
              <a:pathLst>
                <a:path w="225425" h="701040">
                  <a:moveTo>
                    <a:pt x="0" y="0"/>
                  </a:moveTo>
                  <a:lnTo>
                    <a:pt x="225380" y="0"/>
                  </a:lnTo>
                </a:path>
                <a:path w="225425" h="701040">
                  <a:moveTo>
                    <a:pt x="0" y="353298"/>
                  </a:moveTo>
                  <a:lnTo>
                    <a:pt x="225380" y="353298"/>
                  </a:lnTo>
                </a:path>
                <a:path w="225425" h="701040">
                  <a:moveTo>
                    <a:pt x="0" y="700525"/>
                  </a:moveTo>
                  <a:lnTo>
                    <a:pt x="225380" y="700525"/>
                  </a:lnTo>
                </a:path>
              </a:pathLst>
            </a:custGeom>
            <a:ln w="6091">
              <a:solidFill>
                <a:srgbClr val="BFBFBF"/>
              </a:solidFill>
            </a:ln>
          </p:spPr>
          <p:txBody>
            <a:bodyPr wrap="square" lIns="0" tIns="0" rIns="0" bIns="0" rtlCol="0"/>
            <a:lstStyle/>
            <a:p>
              <a:endParaRPr sz="1588" dirty="0"/>
            </a:p>
          </p:txBody>
        </p:sp>
        <p:sp>
          <p:nvSpPr>
            <p:cNvPr id="53" name="object 53"/>
            <p:cNvSpPr/>
            <p:nvPr/>
          </p:nvSpPr>
          <p:spPr>
            <a:xfrm>
              <a:off x="2844956" y="7034917"/>
              <a:ext cx="304800" cy="1315720"/>
            </a:xfrm>
            <a:custGeom>
              <a:avLst/>
              <a:gdLst/>
              <a:ahLst/>
              <a:cxnLst/>
              <a:rect l="l" t="t" r="r" b="b"/>
              <a:pathLst>
                <a:path w="304800" h="1315720">
                  <a:moveTo>
                    <a:pt x="0" y="0"/>
                  </a:moveTo>
                  <a:lnTo>
                    <a:pt x="304540" y="0"/>
                  </a:lnTo>
                  <a:lnTo>
                    <a:pt x="304540" y="1315702"/>
                  </a:lnTo>
                  <a:lnTo>
                    <a:pt x="0" y="1315702"/>
                  </a:lnTo>
                  <a:lnTo>
                    <a:pt x="0" y="0"/>
                  </a:lnTo>
                  <a:close/>
                </a:path>
              </a:pathLst>
            </a:custGeom>
            <a:solidFill>
              <a:srgbClr val="6494EC"/>
            </a:solidFill>
          </p:spPr>
          <p:txBody>
            <a:bodyPr wrap="square" lIns="0" tIns="0" rIns="0" bIns="0" rtlCol="0"/>
            <a:lstStyle/>
            <a:p>
              <a:endParaRPr sz="1588" dirty="0"/>
            </a:p>
          </p:txBody>
        </p:sp>
        <p:sp>
          <p:nvSpPr>
            <p:cNvPr id="54" name="object 54"/>
            <p:cNvSpPr/>
            <p:nvPr/>
          </p:nvSpPr>
          <p:spPr>
            <a:xfrm>
              <a:off x="3679419" y="7299874"/>
              <a:ext cx="134620" cy="701040"/>
            </a:xfrm>
            <a:custGeom>
              <a:avLst/>
              <a:gdLst/>
              <a:ahLst/>
              <a:cxnLst/>
              <a:rect l="l" t="t" r="r" b="b"/>
              <a:pathLst>
                <a:path w="134620" h="701040">
                  <a:moveTo>
                    <a:pt x="0" y="0"/>
                  </a:moveTo>
                  <a:lnTo>
                    <a:pt x="134051" y="0"/>
                  </a:lnTo>
                </a:path>
                <a:path w="134620" h="701040">
                  <a:moveTo>
                    <a:pt x="0" y="353298"/>
                  </a:moveTo>
                  <a:lnTo>
                    <a:pt x="134051" y="353298"/>
                  </a:lnTo>
                </a:path>
                <a:path w="134620" h="701040">
                  <a:moveTo>
                    <a:pt x="0" y="700525"/>
                  </a:moveTo>
                  <a:lnTo>
                    <a:pt x="134051" y="700525"/>
                  </a:lnTo>
                </a:path>
              </a:pathLst>
            </a:custGeom>
            <a:ln w="6091">
              <a:solidFill>
                <a:srgbClr val="BFBFBF"/>
              </a:solidFill>
            </a:ln>
          </p:spPr>
          <p:txBody>
            <a:bodyPr wrap="square" lIns="0" tIns="0" rIns="0" bIns="0" rtlCol="0"/>
            <a:lstStyle/>
            <a:p>
              <a:endParaRPr sz="1588" dirty="0"/>
            </a:p>
          </p:txBody>
        </p:sp>
        <p:sp>
          <p:nvSpPr>
            <p:cNvPr id="55" name="object 55"/>
            <p:cNvSpPr/>
            <p:nvPr/>
          </p:nvSpPr>
          <p:spPr>
            <a:xfrm>
              <a:off x="3374878" y="7065367"/>
              <a:ext cx="304800" cy="1285875"/>
            </a:xfrm>
            <a:custGeom>
              <a:avLst/>
              <a:gdLst/>
              <a:ahLst/>
              <a:cxnLst/>
              <a:rect l="l" t="t" r="r" b="b"/>
              <a:pathLst>
                <a:path w="304800" h="1285875">
                  <a:moveTo>
                    <a:pt x="0" y="0"/>
                  </a:moveTo>
                  <a:lnTo>
                    <a:pt x="304540" y="0"/>
                  </a:lnTo>
                  <a:lnTo>
                    <a:pt x="304540" y="1285252"/>
                  </a:lnTo>
                  <a:lnTo>
                    <a:pt x="0" y="1285252"/>
                  </a:lnTo>
                  <a:lnTo>
                    <a:pt x="0" y="0"/>
                  </a:lnTo>
                  <a:close/>
                </a:path>
              </a:pathLst>
            </a:custGeom>
            <a:solidFill>
              <a:srgbClr val="6494EC"/>
            </a:solidFill>
          </p:spPr>
          <p:txBody>
            <a:bodyPr wrap="square" lIns="0" tIns="0" rIns="0" bIns="0" rtlCol="0"/>
            <a:lstStyle/>
            <a:p>
              <a:endParaRPr sz="1588" dirty="0"/>
            </a:p>
          </p:txBody>
        </p:sp>
      </p:grpSp>
      <p:sp>
        <p:nvSpPr>
          <p:cNvPr id="56" name="object 56"/>
          <p:cNvSpPr txBox="1"/>
          <p:nvPr/>
        </p:nvSpPr>
        <p:spPr>
          <a:xfrm>
            <a:off x="1259711" y="5255067"/>
            <a:ext cx="1369359" cy="106406"/>
          </a:xfrm>
          <a:prstGeom prst="rect">
            <a:avLst/>
          </a:prstGeom>
        </p:spPr>
        <p:txBody>
          <a:bodyPr vert="horz" wrap="square" lIns="0" tIns="11206" rIns="0" bIns="0" rtlCol="0">
            <a:spAutoFit/>
          </a:bodyPr>
          <a:lstStyle/>
          <a:p>
            <a:pPr marL="11206">
              <a:spcBef>
                <a:spcPts val="88"/>
              </a:spcBef>
            </a:pPr>
            <a:r>
              <a:rPr sz="618" dirty="0">
                <a:solidFill>
                  <a:srgbClr val="4C4C4C"/>
                </a:solidFill>
                <a:latin typeface="Segoe UI"/>
                <a:cs typeface="Segoe UI"/>
              </a:rPr>
              <a:t>Average</a:t>
            </a:r>
            <a:r>
              <a:rPr sz="618" spc="44" dirty="0">
                <a:solidFill>
                  <a:srgbClr val="4C4C4C"/>
                </a:solidFill>
                <a:latin typeface="Segoe UI"/>
                <a:cs typeface="Segoe UI"/>
              </a:rPr>
              <a:t> </a:t>
            </a:r>
            <a:r>
              <a:rPr sz="618" dirty="0">
                <a:solidFill>
                  <a:srgbClr val="4C4C4C"/>
                </a:solidFill>
                <a:latin typeface="Segoe UI"/>
                <a:cs typeface="Segoe UI"/>
              </a:rPr>
              <a:t>Tax</a:t>
            </a:r>
            <a:r>
              <a:rPr sz="618" spc="44" dirty="0">
                <a:solidFill>
                  <a:srgbClr val="4C4C4C"/>
                </a:solidFill>
                <a:latin typeface="Segoe UI"/>
                <a:cs typeface="Segoe UI"/>
              </a:rPr>
              <a:t> </a:t>
            </a:r>
            <a:r>
              <a:rPr sz="618" dirty="0">
                <a:solidFill>
                  <a:srgbClr val="4C4C4C"/>
                </a:solidFill>
                <a:latin typeface="Segoe UI"/>
                <a:cs typeface="Segoe UI"/>
              </a:rPr>
              <a:t>Bill</a:t>
            </a:r>
            <a:r>
              <a:rPr sz="618" spc="53" dirty="0">
                <a:solidFill>
                  <a:srgbClr val="4C4C4C"/>
                </a:solidFill>
                <a:latin typeface="Segoe UI"/>
                <a:cs typeface="Segoe UI"/>
              </a:rPr>
              <a:t> </a:t>
            </a:r>
            <a:r>
              <a:rPr sz="618" dirty="0">
                <a:solidFill>
                  <a:srgbClr val="4C4C4C"/>
                </a:solidFill>
                <a:latin typeface="Segoe UI"/>
                <a:cs typeface="Segoe UI"/>
              </a:rPr>
              <a:t>as</a:t>
            </a:r>
            <a:r>
              <a:rPr sz="618" spc="49" dirty="0">
                <a:solidFill>
                  <a:srgbClr val="4C4C4C"/>
                </a:solidFill>
                <a:latin typeface="Segoe UI"/>
                <a:cs typeface="Segoe UI"/>
              </a:rPr>
              <a:t> </a:t>
            </a:r>
            <a:r>
              <a:rPr sz="618" dirty="0">
                <a:solidFill>
                  <a:srgbClr val="4C4C4C"/>
                </a:solidFill>
                <a:latin typeface="Segoe UI"/>
                <a:cs typeface="Segoe UI"/>
              </a:rPr>
              <a:t>Percent</a:t>
            </a:r>
            <a:r>
              <a:rPr sz="618" spc="44" dirty="0">
                <a:solidFill>
                  <a:srgbClr val="4C4C4C"/>
                </a:solidFill>
                <a:latin typeface="Segoe UI"/>
                <a:cs typeface="Segoe UI"/>
              </a:rPr>
              <a:t> </a:t>
            </a:r>
            <a:r>
              <a:rPr sz="618" dirty="0">
                <a:solidFill>
                  <a:srgbClr val="4C4C4C"/>
                </a:solidFill>
                <a:latin typeface="Segoe UI"/>
                <a:cs typeface="Segoe UI"/>
              </a:rPr>
              <a:t>of</a:t>
            </a:r>
            <a:r>
              <a:rPr sz="618" spc="49" dirty="0">
                <a:solidFill>
                  <a:srgbClr val="4C4C4C"/>
                </a:solidFill>
                <a:latin typeface="Segoe UI"/>
                <a:cs typeface="Segoe UI"/>
              </a:rPr>
              <a:t> </a:t>
            </a:r>
            <a:r>
              <a:rPr sz="618" spc="-9" dirty="0">
                <a:solidFill>
                  <a:srgbClr val="4C4C4C"/>
                </a:solidFill>
                <a:latin typeface="Segoe UI"/>
                <a:cs typeface="Segoe UI"/>
              </a:rPr>
              <a:t>Income</a:t>
            </a:r>
            <a:endParaRPr sz="618" dirty="0">
              <a:latin typeface="Segoe UI"/>
              <a:cs typeface="Segoe UI"/>
            </a:endParaRPr>
          </a:p>
        </p:txBody>
      </p:sp>
      <p:sp>
        <p:nvSpPr>
          <p:cNvPr id="57" name="object 57"/>
          <p:cNvSpPr txBox="1"/>
          <p:nvPr/>
        </p:nvSpPr>
        <p:spPr>
          <a:xfrm>
            <a:off x="681598" y="5362559"/>
            <a:ext cx="279026" cy="106406"/>
          </a:xfrm>
          <a:prstGeom prst="rect">
            <a:avLst/>
          </a:prstGeom>
        </p:spPr>
        <p:txBody>
          <a:bodyPr vert="horz" wrap="square" lIns="0" tIns="11206" rIns="0" bIns="0" rtlCol="0">
            <a:spAutoFit/>
          </a:bodyPr>
          <a:lstStyle/>
          <a:p>
            <a:pPr marL="11206">
              <a:spcBef>
                <a:spcPts val="88"/>
              </a:spcBef>
            </a:pPr>
            <a:r>
              <a:rPr sz="618" spc="-9" dirty="0">
                <a:solidFill>
                  <a:srgbClr val="4C4C4C"/>
                </a:solidFill>
                <a:latin typeface="Segoe UI"/>
                <a:cs typeface="Segoe UI"/>
              </a:rPr>
              <a:t>25.0'%'</a:t>
            </a:r>
            <a:endParaRPr sz="618" dirty="0">
              <a:latin typeface="Segoe UI"/>
              <a:cs typeface="Segoe UI"/>
            </a:endParaRPr>
          </a:p>
        </p:txBody>
      </p:sp>
      <p:sp>
        <p:nvSpPr>
          <p:cNvPr id="83" name="object 83"/>
          <p:cNvSpPr txBox="1"/>
          <p:nvPr/>
        </p:nvSpPr>
        <p:spPr>
          <a:xfrm>
            <a:off x="1885872" y="4743230"/>
            <a:ext cx="472888" cy="132963"/>
          </a:xfrm>
          <a:prstGeom prst="rect">
            <a:avLst/>
          </a:prstGeom>
        </p:spPr>
        <p:txBody>
          <a:bodyPr vert="horz" wrap="square" lIns="0" tIns="10646" rIns="0" bIns="0" rtlCol="0">
            <a:spAutoFit/>
          </a:bodyPr>
          <a:lstStyle/>
          <a:p>
            <a:pPr marL="11206">
              <a:spcBef>
                <a:spcPts val="84"/>
              </a:spcBef>
            </a:pPr>
            <a:r>
              <a:rPr sz="794" spc="-9" dirty="0">
                <a:solidFill>
                  <a:srgbClr val="4C4C4C"/>
                </a:solidFill>
                <a:latin typeface="Segoe UI"/>
                <a:cs typeface="Segoe UI"/>
              </a:rPr>
              <a:t>Fiscal</a:t>
            </a:r>
            <a:r>
              <a:rPr sz="794" spc="-31" dirty="0">
                <a:solidFill>
                  <a:srgbClr val="4C4C4C"/>
                </a:solidFill>
                <a:latin typeface="Segoe UI"/>
                <a:cs typeface="Segoe UI"/>
              </a:rPr>
              <a:t> </a:t>
            </a:r>
            <a:r>
              <a:rPr sz="794" spc="-18" dirty="0">
                <a:solidFill>
                  <a:srgbClr val="4C4C4C"/>
                </a:solidFill>
                <a:latin typeface="Segoe UI"/>
                <a:cs typeface="Segoe UI"/>
              </a:rPr>
              <a:t>Year</a:t>
            </a:r>
            <a:endParaRPr sz="794" dirty="0">
              <a:latin typeface="Segoe UI"/>
              <a:cs typeface="Segoe UI"/>
            </a:endParaRPr>
          </a:p>
        </p:txBody>
      </p:sp>
      <p:sp>
        <p:nvSpPr>
          <p:cNvPr id="84" name="object 84"/>
          <p:cNvSpPr txBox="1"/>
          <p:nvPr/>
        </p:nvSpPr>
        <p:spPr>
          <a:xfrm>
            <a:off x="535475" y="3406549"/>
            <a:ext cx="122213" cy="704850"/>
          </a:xfrm>
          <a:prstGeom prst="rect">
            <a:avLst/>
          </a:prstGeom>
        </p:spPr>
        <p:txBody>
          <a:bodyPr vert="vert270" wrap="square" lIns="0" tIns="18490" rIns="0" bIns="0" rtlCol="0">
            <a:spAutoFit/>
          </a:bodyPr>
          <a:lstStyle/>
          <a:p>
            <a:pPr marL="11206">
              <a:spcBef>
                <a:spcPts val="146"/>
              </a:spcBef>
            </a:pPr>
            <a:r>
              <a:rPr sz="794" spc="-9" dirty="0">
                <a:solidFill>
                  <a:srgbClr val="4C4C4C"/>
                </a:solidFill>
                <a:latin typeface="Segoe UI"/>
                <a:cs typeface="Segoe UI"/>
              </a:rPr>
              <a:t>Average</a:t>
            </a:r>
            <a:r>
              <a:rPr sz="794" spc="-44" dirty="0">
                <a:solidFill>
                  <a:srgbClr val="4C4C4C"/>
                </a:solidFill>
                <a:latin typeface="Segoe UI"/>
                <a:cs typeface="Segoe UI"/>
              </a:rPr>
              <a:t> </a:t>
            </a:r>
            <a:r>
              <a:rPr sz="794" dirty="0">
                <a:solidFill>
                  <a:srgbClr val="4C4C4C"/>
                </a:solidFill>
                <a:latin typeface="Segoe UI"/>
                <a:cs typeface="Segoe UI"/>
              </a:rPr>
              <a:t>Tax</a:t>
            </a:r>
            <a:r>
              <a:rPr sz="794" spc="-49" dirty="0">
                <a:solidFill>
                  <a:srgbClr val="4C4C4C"/>
                </a:solidFill>
                <a:latin typeface="Segoe UI"/>
                <a:cs typeface="Segoe UI"/>
              </a:rPr>
              <a:t> </a:t>
            </a:r>
            <a:r>
              <a:rPr sz="794" spc="-18" dirty="0">
                <a:solidFill>
                  <a:srgbClr val="4C4C4C"/>
                </a:solidFill>
                <a:latin typeface="Segoe UI"/>
                <a:cs typeface="Segoe UI"/>
              </a:rPr>
              <a:t>Bill</a:t>
            </a:r>
            <a:endParaRPr sz="794" dirty="0">
              <a:latin typeface="Segoe UI"/>
              <a:cs typeface="Segoe UI"/>
            </a:endParaRPr>
          </a:p>
        </p:txBody>
      </p:sp>
      <p:sp>
        <p:nvSpPr>
          <p:cNvPr id="85" name="object 85"/>
          <p:cNvSpPr txBox="1"/>
          <p:nvPr/>
        </p:nvSpPr>
        <p:spPr>
          <a:xfrm rot="18900000">
            <a:off x="966704" y="4589136"/>
            <a:ext cx="189284" cy="76944"/>
          </a:xfrm>
          <a:prstGeom prst="rect">
            <a:avLst/>
          </a:prstGeom>
        </p:spPr>
        <p:txBody>
          <a:bodyPr vert="horz" wrap="square" lIns="0" tIns="0" rIns="0" bIns="0" rtlCol="0">
            <a:spAutoFit/>
          </a:bodyPr>
          <a:lstStyle/>
          <a:p>
            <a:pPr>
              <a:lnSpc>
                <a:spcPts val="622"/>
              </a:lnSpc>
            </a:pPr>
            <a:r>
              <a:rPr sz="618" spc="-18" dirty="0">
                <a:solidFill>
                  <a:srgbClr val="4C4C4C"/>
                </a:solidFill>
                <a:latin typeface="Segoe UI"/>
                <a:cs typeface="Segoe UI"/>
              </a:rPr>
              <a:t>2018</a:t>
            </a:r>
            <a:endParaRPr sz="618" dirty="0">
              <a:latin typeface="Segoe UI"/>
              <a:cs typeface="Segoe UI"/>
            </a:endParaRPr>
          </a:p>
        </p:txBody>
      </p:sp>
      <p:sp>
        <p:nvSpPr>
          <p:cNvPr id="86" name="object 86"/>
          <p:cNvSpPr txBox="1"/>
          <p:nvPr/>
        </p:nvSpPr>
        <p:spPr>
          <a:xfrm rot="18900000">
            <a:off x="1457615" y="4589139"/>
            <a:ext cx="189284" cy="76944"/>
          </a:xfrm>
          <a:prstGeom prst="rect">
            <a:avLst/>
          </a:prstGeom>
        </p:spPr>
        <p:txBody>
          <a:bodyPr vert="horz" wrap="square" lIns="0" tIns="0" rIns="0" bIns="0" rtlCol="0">
            <a:spAutoFit/>
          </a:bodyPr>
          <a:lstStyle/>
          <a:p>
            <a:pPr>
              <a:lnSpc>
                <a:spcPts val="622"/>
              </a:lnSpc>
            </a:pPr>
            <a:r>
              <a:rPr sz="618" spc="-18" dirty="0">
                <a:solidFill>
                  <a:srgbClr val="4C4C4C"/>
                </a:solidFill>
                <a:latin typeface="Segoe UI"/>
                <a:cs typeface="Segoe UI"/>
              </a:rPr>
              <a:t>2019</a:t>
            </a:r>
            <a:endParaRPr sz="618" dirty="0">
              <a:latin typeface="Segoe UI"/>
              <a:cs typeface="Segoe UI"/>
            </a:endParaRPr>
          </a:p>
        </p:txBody>
      </p:sp>
      <p:sp>
        <p:nvSpPr>
          <p:cNvPr id="87" name="object 87"/>
          <p:cNvSpPr txBox="1"/>
          <p:nvPr/>
        </p:nvSpPr>
        <p:spPr>
          <a:xfrm rot="18900000">
            <a:off x="1948527" y="4589142"/>
            <a:ext cx="189284" cy="76944"/>
          </a:xfrm>
          <a:prstGeom prst="rect">
            <a:avLst/>
          </a:prstGeom>
        </p:spPr>
        <p:txBody>
          <a:bodyPr vert="horz" wrap="square" lIns="0" tIns="0" rIns="0" bIns="0" rtlCol="0">
            <a:spAutoFit/>
          </a:bodyPr>
          <a:lstStyle/>
          <a:p>
            <a:pPr>
              <a:lnSpc>
                <a:spcPts val="622"/>
              </a:lnSpc>
            </a:pPr>
            <a:r>
              <a:rPr sz="618" spc="-18" dirty="0">
                <a:solidFill>
                  <a:srgbClr val="4C4C4C"/>
                </a:solidFill>
                <a:latin typeface="Segoe UI"/>
                <a:cs typeface="Segoe UI"/>
              </a:rPr>
              <a:t>2020</a:t>
            </a:r>
            <a:endParaRPr sz="618" dirty="0">
              <a:latin typeface="Segoe UI"/>
              <a:cs typeface="Segoe UI"/>
            </a:endParaRPr>
          </a:p>
        </p:txBody>
      </p:sp>
      <p:sp>
        <p:nvSpPr>
          <p:cNvPr id="88" name="object 88"/>
          <p:cNvSpPr txBox="1"/>
          <p:nvPr/>
        </p:nvSpPr>
        <p:spPr>
          <a:xfrm rot="18900000">
            <a:off x="2439438" y="4589145"/>
            <a:ext cx="189284" cy="76944"/>
          </a:xfrm>
          <a:prstGeom prst="rect">
            <a:avLst/>
          </a:prstGeom>
        </p:spPr>
        <p:txBody>
          <a:bodyPr vert="horz" wrap="square" lIns="0" tIns="0" rIns="0" bIns="0" rtlCol="0">
            <a:spAutoFit/>
          </a:bodyPr>
          <a:lstStyle/>
          <a:p>
            <a:pPr>
              <a:lnSpc>
                <a:spcPts val="622"/>
              </a:lnSpc>
            </a:pPr>
            <a:r>
              <a:rPr sz="618" spc="-18" dirty="0">
                <a:solidFill>
                  <a:srgbClr val="4C4C4C"/>
                </a:solidFill>
                <a:latin typeface="Segoe UI"/>
                <a:cs typeface="Segoe UI"/>
              </a:rPr>
              <a:t>2021</a:t>
            </a:r>
            <a:endParaRPr sz="618" dirty="0">
              <a:latin typeface="Segoe UI"/>
              <a:cs typeface="Segoe UI"/>
            </a:endParaRPr>
          </a:p>
        </p:txBody>
      </p:sp>
      <p:sp>
        <p:nvSpPr>
          <p:cNvPr id="89" name="object 89"/>
          <p:cNvSpPr txBox="1"/>
          <p:nvPr/>
        </p:nvSpPr>
        <p:spPr>
          <a:xfrm rot="18900000">
            <a:off x="2930349" y="4589148"/>
            <a:ext cx="189284" cy="76944"/>
          </a:xfrm>
          <a:prstGeom prst="rect">
            <a:avLst/>
          </a:prstGeom>
        </p:spPr>
        <p:txBody>
          <a:bodyPr vert="horz" wrap="square" lIns="0" tIns="0" rIns="0" bIns="0" rtlCol="0">
            <a:spAutoFit/>
          </a:bodyPr>
          <a:lstStyle/>
          <a:p>
            <a:pPr>
              <a:lnSpc>
                <a:spcPts val="622"/>
              </a:lnSpc>
            </a:pPr>
            <a:r>
              <a:rPr sz="618" spc="-18" dirty="0">
                <a:solidFill>
                  <a:srgbClr val="4C4C4C"/>
                </a:solidFill>
                <a:latin typeface="Segoe UI"/>
                <a:cs typeface="Segoe UI"/>
              </a:rPr>
              <a:t>2022</a:t>
            </a:r>
            <a:endParaRPr sz="618" dirty="0">
              <a:latin typeface="Segoe UI"/>
              <a:cs typeface="Segoe UI"/>
            </a:endParaRPr>
          </a:p>
        </p:txBody>
      </p:sp>
      <p:sp>
        <p:nvSpPr>
          <p:cNvPr id="90" name="object 90"/>
          <p:cNvSpPr txBox="1"/>
          <p:nvPr/>
        </p:nvSpPr>
        <p:spPr>
          <a:xfrm>
            <a:off x="692348" y="4083395"/>
            <a:ext cx="149599" cy="106406"/>
          </a:xfrm>
          <a:prstGeom prst="rect">
            <a:avLst/>
          </a:prstGeom>
        </p:spPr>
        <p:txBody>
          <a:bodyPr vert="horz" wrap="square" lIns="0" tIns="11206" rIns="0" bIns="0" rtlCol="0">
            <a:spAutoFit/>
          </a:bodyPr>
          <a:lstStyle/>
          <a:p>
            <a:pPr marL="11206">
              <a:spcBef>
                <a:spcPts val="88"/>
              </a:spcBef>
            </a:pPr>
            <a:r>
              <a:rPr sz="618" spc="-22" dirty="0">
                <a:solidFill>
                  <a:srgbClr val="4C4C4C"/>
                </a:solidFill>
                <a:latin typeface="Segoe UI"/>
                <a:cs typeface="Segoe UI"/>
              </a:rPr>
              <a:t>$2k</a:t>
            </a:r>
            <a:endParaRPr sz="618" dirty="0">
              <a:latin typeface="Segoe UI"/>
              <a:cs typeface="Segoe UI"/>
            </a:endParaRPr>
          </a:p>
        </p:txBody>
      </p:sp>
      <p:sp>
        <p:nvSpPr>
          <p:cNvPr id="91" name="object 91"/>
          <p:cNvSpPr txBox="1"/>
          <p:nvPr/>
        </p:nvSpPr>
        <p:spPr>
          <a:xfrm>
            <a:off x="692348" y="3696425"/>
            <a:ext cx="149599" cy="106406"/>
          </a:xfrm>
          <a:prstGeom prst="rect">
            <a:avLst/>
          </a:prstGeom>
        </p:spPr>
        <p:txBody>
          <a:bodyPr vert="horz" wrap="square" lIns="0" tIns="11206" rIns="0" bIns="0" rtlCol="0">
            <a:spAutoFit/>
          </a:bodyPr>
          <a:lstStyle/>
          <a:p>
            <a:pPr marL="11206">
              <a:spcBef>
                <a:spcPts val="88"/>
              </a:spcBef>
            </a:pPr>
            <a:r>
              <a:rPr sz="618" spc="-22" dirty="0">
                <a:solidFill>
                  <a:srgbClr val="4C4C4C"/>
                </a:solidFill>
                <a:latin typeface="Segoe UI"/>
                <a:cs typeface="Segoe UI"/>
              </a:rPr>
              <a:t>$4k</a:t>
            </a:r>
            <a:endParaRPr sz="618" dirty="0">
              <a:latin typeface="Segoe UI"/>
              <a:cs typeface="Segoe UI"/>
            </a:endParaRPr>
          </a:p>
        </p:txBody>
      </p:sp>
      <p:sp>
        <p:nvSpPr>
          <p:cNvPr id="92" name="object 92"/>
          <p:cNvSpPr txBox="1"/>
          <p:nvPr/>
        </p:nvSpPr>
        <p:spPr>
          <a:xfrm>
            <a:off x="692348" y="3309455"/>
            <a:ext cx="149599" cy="106406"/>
          </a:xfrm>
          <a:prstGeom prst="rect">
            <a:avLst/>
          </a:prstGeom>
        </p:spPr>
        <p:txBody>
          <a:bodyPr vert="horz" wrap="square" lIns="0" tIns="11206" rIns="0" bIns="0" rtlCol="0">
            <a:spAutoFit/>
          </a:bodyPr>
          <a:lstStyle/>
          <a:p>
            <a:pPr marL="11206">
              <a:spcBef>
                <a:spcPts val="88"/>
              </a:spcBef>
            </a:pPr>
            <a:r>
              <a:rPr sz="618" spc="-22" dirty="0">
                <a:solidFill>
                  <a:srgbClr val="4C4C4C"/>
                </a:solidFill>
                <a:latin typeface="Segoe UI"/>
                <a:cs typeface="Segoe UI"/>
              </a:rPr>
              <a:t>$6k</a:t>
            </a:r>
            <a:endParaRPr sz="618" dirty="0">
              <a:latin typeface="Segoe UI"/>
              <a:cs typeface="Segoe UI"/>
            </a:endParaRPr>
          </a:p>
        </p:txBody>
      </p:sp>
      <p:sp>
        <p:nvSpPr>
          <p:cNvPr id="93" name="object 93"/>
          <p:cNvSpPr txBox="1"/>
          <p:nvPr/>
        </p:nvSpPr>
        <p:spPr>
          <a:xfrm>
            <a:off x="4901029" y="4743230"/>
            <a:ext cx="472888" cy="132963"/>
          </a:xfrm>
          <a:prstGeom prst="rect">
            <a:avLst/>
          </a:prstGeom>
        </p:spPr>
        <p:txBody>
          <a:bodyPr vert="horz" wrap="square" lIns="0" tIns="10646" rIns="0" bIns="0" rtlCol="0">
            <a:spAutoFit/>
          </a:bodyPr>
          <a:lstStyle/>
          <a:p>
            <a:pPr marL="11206">
              <a:spcBef>
                <a:spcPts val="84"/>
              </a:spcBef>
            </a:pPr>
            <a:r>
              <a:rPr sz="794" spc="-9" dirty="0">
                <a:solidFill>
                  <a:srgbClr val="4C4C4C"/>
                </a:solidFill>
                <a:latin typeface="Segoe UI"/>
                <a:cs typeface="Segoe UI"/>
              </a:rPr>
              <a:t>Fiscal</a:t>
            </a:r>
            <a:r>
              <a:rPr sz="794" spc="-31" dirty="0">
                <a:solidFill>
                  <a:srgbClr val="4C4C4C"/>
                </a:solidFill>
                <a:latin typeface="Segoe UI"/>
                <a:cs typeface="Segoe UI"/>
              </a:rPr>
              <a:t> </a:t>
            </a:r>
            <a:r>
              <a:rPr sz="794" spc="-18" dirty="0">
                <a:solidFill>
                  <a:srgbClr val="4C4C4C"/>
                </a:solidFill>
                <a:latin typeface="Segoe UI"/>
                <a:cs typeface="Segoe UI"/>
              </a:rPr>
              <a:t>Year</a:t>
            </a:r>
            <a:endParaRPr sz="794" dirty="0">
              <a:latin typeface="Segoe UI"/>
              <a:cs typeface="Segoe UI"/>
            </a:endParaRPr>
          </a:p>
        </p:txBody>
      </p:sp>
      <p:sp>
        <p:nvSpPr>
          <p:cNvPr id="94" name="object 94"/>
          <p:cNvSpPr txBox="1"/>
          <p:nvPr/>
        </p:nvSpPr>
        <p:spPr>
          <a:xfrm>
            <a:off x="3513010" y="3388873"/>
            <a:ext cx="122213" cy="740149"/>
          </a:xfrm>
          <a:prstGeom prst="rect">
            <a:avLst/>
          </a:prstGeom>
        </p:spPr>
        <p:txBody>
          <a:bodyPr vert="vert270" wrap="square" lIns="0" tIns="18490" rIns="0" bIns="0" rtlCol="0">
            <a:spAutoFit/>
          </a:bodyPr>
          <a:lstStyle/>
          <a:p>
            <a:pPr marL="11206">
              <a:spcBef>
                <a:spcPts val="146"/>
              </a:spcBef>
            </a:pPr>
            <a:r>
              <a:rPr sz="794" spc="-9" dirty="0">
                <a:solidFill>
                  <a:srgbClr val="4C4C4C"/>
                </a:solidFill>
                <a:latin typeface="Segoe UI"/>
                <a:cs typeface="Segoe UI"/>
              </a:rPr>
              <a:t>Percent</a:t>
            </a:r>
            <a:r>
              <a:rPr sz="794" spc="-22" dirty="0">
                <a:solidFill>
                  <a:srgbClr val="4C4C4C"/>
                </a:solidFill>
                <a:latin typeface="Segoe UI"/>
                <a:cs typeface="Segoe UI"/>
              </a:rPr>
              <a:t> </a:t>
            </a:r>
            <a:r>
              <a:rPr sz="794" dirty="0">
                <a:solidFill>
                  <a:srgbClr val="4C4C4C"/>
                </a:solidFill>
                <a:latin typeface="Segoe UI"/>
                <a:cs typeface="Segoe UI"/>
              </a:rPr>
              <a:t>of</a:t>
            </a:r>
            <a:r>
              <a:rPr sz="794" spc="-22" dirty="0">
                <a:solidFill>
                  <a:srgbClr val="4C4C4C"/>
                </a:solidFill>
                <a:latin typeface="Segoe UI"/>
                <a:cs typeface="Segoe UI"/>
              </a:rPr>
              <a:t> </a:t>
            </a:r>
            <a:r>
              <a:rPr sz="794" spc="-9" dirty="0">
                <a:solidFill>
                  <a:srgbClr val="4C4C4C"/>
                </a:solidFill>
                <a:latin typeface="Segoe UI"/>
                <a:cs typeface="Segoe UI"/>
              </a:rPr>
              <a:t>Value</a:t>
            </a:r>
            <a:endParaRPr sz="794" dirty="0">
              <a:latin typeface="Segoe UI"/>
              <a:cs typeface="Segoe UI"/>
            </a:endParaRPr>
          </a:p>
        </p:txBody>
      </p:sp>
      <p:sp>
        <p:nvSpPr>
          <p:cNvPr id="95" name="object 95"/>
          <p:cNvSpPr txBox="1"/>
          <p:nvPr/>
        </p:nvSpPr>
        <p:spPr>
          <a:xfrm rot="18900000">
            <a:off x="4011514" y="4589137"/>
            <a:ext cx="189284" cy="76944"/>
          </a:xfrm>
          <a:prstGeom prst="rect">
            <a:avLst/>
          </a:prstGeom>
        </p:spPr>
        <p:txBody>
          <a:bodyPr vert="horz" wrap="square" lIns="0" tIns="0" rIns="0" bIns="0" rtlCol="0">
            <a:spAutoFit/>
          </a:bodyPr>
          <a:lstStyle/>
          <a:p>
            <a:pPr>
              <a:lnSpc>
                <a:spcPts val="622"/>
              </a:lnSpc>
            </a:pPr>
            <a:r>
              <a:rPr sz="618" spc="-18" dirty="0">
                <a:solidFill>
                  <a:srgbClr val="4C4C4C"/>
                </a:solidFill>
                <a:latin typeface="Segoe UI"/>
                <a:cs typeface="Segoe UI"/>
              </a:rPr>
              <a:t>2018</a:t>
            </a:r>
            <a:endParaRPr sz="618" dirty="0">
              <a:latin typeface="Segoe UI"/>
              <a:cs typeface="Segoe UI"/>
            </a:endParaRPr>
          </a:p>
        </p:txBody>
      </p:sp>
      <p:sp>
        <p:nvSpPr>
          <p:cNvPr id="96" name="object 96"/>
          <p:cNvSpPr txBox="1"/>
          <p:nvPr/>
        </p:nvSpPr>
        <p:spPr>
          <a:xfrm rot="18900000">
            <a:off x="4487614" y="4589139"/>
            <a:ext cx="189284" cy="76944"/>
          </a:xfrm>
          <a:prstGeom prst="rect">
            <a:avLst/>
          </a:prstGeom>
        </p:spPr>
        <p:txBody>
          <a:bodyPr vert="horz" wrap="square" lIns="0" tIns="0" rIns="0" bIns="0" rtlCol="0">
            <a:spAutoFit/>
          </a:bodyPr>
          <a:lstStyle/>
          <a:p>
            <a:pPr>
              <a:lnSpc>
                <a:spcPts val="622"/>
              </a:lnSpc>
            </a:pPr>
            <a:r>
              <a:rPr sz="618" spc="-18" dirty="0">
                <a:solidFill>
                  <a:srgbClr val="4C4C4C"/>
                </a:solidFill>
                <a:latin typeface="Segoe UI"/>
                <a:cs typeface="Segoe UI"/>
              </a:rPr>
              <a:t>2019</a:t>
            </a:r>
            <a:endParaRPr sz="618" dirty="0">
              <a:latin typeface="Segoe UI"/>
              <a:cs typeface="Segoe UI"/>
            </a:endParaRPr>
          </a:p>
        </p:txBody>
      </p:sp>
      <p:sp>
        <p:nvSpPr>
          <p:cNvPr id="97" name="object 97"/>
          <p:cNvSpPr txBox="1"/>
          <p:nvPr/>
        </p:nvSpPr>
        <p:spPr>
          <a:xfrm rot="18900000">
            <a:off x="4963714" y="4589143"/>
            <a:ext cx="189284" cy="76944"/>
          </a:xfrm>
          <a:prstGeom prst="rect">
            <a:avLst/>
          </a:prstGeom>
        </p:spPr>
        <p:txBody>
          <a:bodyPr vert="horz" wrap="square" lIns="0" tIns="0" rIns="0" bIns="0" rtlCol="0">
            <a:spAutoFit/>
          </a:bodyPr>
          <a:lstStyle/>
          <a:p>
            <a:pPr>
              <a:lnSpc>
                <a:spcPts val="622"/>
              </a:lnSpc>
            </a:pPr>
            <a:r>
              <a:rPr sz="618" spc="-18" dirty="0">
                <a:solidFill>
                  <a:srgbClr val="4C4C4C"/>
                </a:solidFill>
                <a:latin typeface="Segoe UI"/>
                <a:cs typeface="Segoe UI"/>
              </a:rPr>
              <a:t>2020</a:t>
            </a:r>
            <a:endParaRPr sz="618" dirty="0">
              <a:latin typeface="Segoe UI"/>
              <a:cs typeface="Segoe UI"/>
            </a:endParaRPr>
          </a:p>
        </p:txBody>
      </p:sp>
      <p:sp>
        <p:nvSpPr>
          <p:cNvPr id="98" name="object 98"/>
          <p:cNvSpPr txBox="1"/>
          <p:nvPr/>
        </p:nvSpPr>
        <p:spPr>
          <a:xfrm rot="18900000">
            <a:off x="5439813" y="4589145"/>
            <a:ext cx="189284" cy="76944"/>
          </a:xfrm>
          <a:prstGeom prst="rect">
            <a:avLst/>
          </a:prstGeom>
        </p:spPr>
        <p:txBody>
          <a:bodyPr vert="horz" wrap="square" lIns="0" tIns="0" rIns="0" bIns="0" rtlCol="0">
            <a:spAutoFit/>
          </a:bodyPr>
          <a:lstStyle/>
          <a:p>
            <a:pPr>
              <a:lnSpc>
                <a:spcPts val="622"/>
              </a:lnSpc>
            </a:pPr>
            <a:r>
              <a:rPr sz="618" spc="-18" dirty="0">
                <a:solidFill>
                  <a:srgbClr val="4C4C4C"/>
                </a:solidFill>
                <a:latin typeface="Segoe UI"/>
                <a:cs typeface="Segoe UI"/>
              </a:rPr>
              <a:t>2021</a:t>
            </a:r>
            <a:endParaRPr sz="618" dirty="0">
              <a:latin typeface="Segoe UI"/>
              <a:cs typeface="Segoe UI"/>
            </a:endParaRPr>
          </a:p>
        </p:txBody>
      </p:sp>
      <p:sp>
        <p:nvSpPr>
          <p:cNvPr id="99" name="object 99"/>
          <p:cNvSpPr txBox="1"/>
          <p:nvPr/>
        </p:nvSpPr>
        <p:spPr>
          <a:xfrm rot="18900000">
            <a:off x="5915912" y="4589148"/>
            <a:ext cx="189284" cy="76944"/>
          </a:xfrm>
          <a:prstGeom prst="rect">
            <a:avLst/>
          </a:prstGeom>
        </p:spPr>
        <p:txBody>
          <a:bodyPr vert="horz" wrap="square" lIns="0" tIns="0" rIns="0" bIns="0" rtlCol="0">
            <a:spAutoFit/>
          </a:bodyPr>
          <a:lstStyle/>
          <a:p>
            <a:pPr>
              <a:lnSpc>
                <a:spcPts val="622"/>
              </a:lnSpc>
            </a:pPr>
            <a:r>
              <a:rPr sz="618" spc="-18" dirty="0">
                <a:solidFill>
                  <a:srgbClr val="4C4C4C"/>
                </a:solidFill>
                <a:latin typeface="Segoe UI"/>
                <a:cs typeface="Segoe UI"/>
              </a:rPr>
              <a:t>2022</a:t>
            </a:r>
            <a:endParaRPr sz="618" dirty="0">
              <a:latin typeface="Segoe UI"/>
              <a:cs typeface="Segoe UI"/>
            </a:endParaRPr>
          </a:p>
        </p:txBody>
      </p:sp>
      <p:sp>
        <p:nvSpPr>
          <p:cNvPr id="100" name="object 100"/>
          <p:cNvSpPr txBox="1"/>
          <p:nvPr/>
        </p:nvSpPr>
        <p:spPr>
          <a:xfrm>
            <a:off x="3659135" y="4160789"/>
            <a:ext cx="235884" cy="106406"/>
          </a:xfrm>
          <a:prstGeom prst="rect">
            <a:avLst/>
          </a:prstGeom>
        </p:spPr>
        <p:txBody>
          <a:bodyPr vert="horz" wrap="square" lIns="0" tIns="11206" rIns="0" bIns="0" rtlCol="0">
            <a:spAutoFit/>
          </a:bodyPr>
          <a:lstStyle/>
          <a:p>
            <a:pPr marL="11206">
              <a:spcBef>
                <a:spcPts val="88"/>
              </a:spcBef>
            </a:pPr>
            <a:r>
              <a:rPr sz="618" spc="-9" dirty="0">
                <a:solidFill>
                  <a:srgbClr val="4C4C4C"/>
                </a:solidFill>
                <a:latin typeface="Segoe UI"/>
                <a:cs typeface="Segoe UI"/>
              </a:rPr>
              <a:t>0.5'%'</a:t>
            </a:r>
            <a:endParaRPr sz="618" dirty="0">
              <a:latin typeface="Segoe UI"/>
              <a:cs typeface="Segoe UI"/>
            </a:endParaRPr>
          </a:p>
        </p:txBody>
      </p:sp>
      <p:sp>
        <p:nvSpPr>
          <p:cNvPr id="101" name="object 101"/>
          <p:cNvSpPr txBox="1"/>
          <p:nvPr/>
        </p:nvSpPr>
        <p:spPr>
          <a:xfrm>
            <a:off x="3659135" y="3851213"/>
            <a:ext cx="235884" cy="106406"/>
          </a:xfrm>
          <a:prstGeom prst="rect">
            <a:avLst/>
          </a:prstGeom>
        </p:spPr>
        <p:txBody>
          <a:bodyPr vert="horz" wrap="square" lIns="0" tIns="11206" rIns="0" bIns="0" rtlCol="0">
            <a:spAutoFit/>
          </a:bodyPr>
          <a:lstStyle/>
          <a:p>
            <a:pPr marL="11206">
              <a:spcBef>
                <a:spcPts val="88"/>
              </a:spcBef>
            </a:pPr>
            <a:r>
              <a:rPr sz="618" spc="-9" dirty="0">
                <a:solidFill>
                  <a:srgbClr val="4C4C4C"/>
                </a:solidFill>
                <a:latin typeface="Segoe UI"/>
                <a:cs typeface="Segoe UI"/>
              </a:rPr>
              <a:t>1.0'%'</a:t>
            </a:r>
            <a:endParaRPr sz="618" dirty="0">
              <a:latin typeface="Segoe UI"/>
              <a:cs typeface="Segoe UI"/>
            </a:endParaRPr>
          </a:p>
        </p:txBody>
      </p:sp>
      <p:sp>
        <p:nvSpPr>
          <p:cNvPr id="102" name="object 102"/>
          <p:cNvSpPr txBox="1"/>
          <p:nvPr/>
        </p:nvSpPr>
        <p:spPr>
          <a:xfrm>
            <a:off x="3659135" y="3541636"/>
            <a:ext cx="235884" cy="106406"/>
          </a:xfrm>
          <a:prstGeom prst="rect">
            <a:avLst/>
          </a:prstGeom>
        </p:spPr>
        <p:txBody>
          <a:bodyPr vert="horz" wrap="square" lIns="0" tIns="11206" rIns="0" bIns="0" rtlCol="0">
            <a:spAutoFit/>
          </a:bodyPr>
          <a:lstStyle/>
          <a:p>
            <a:pPr marL="11206">
              <a:spcBef>
                <a:spcPts val="88"/>
              </a:spcBef>
            </a:pPr>
            <a:r>
              <a:rPr sz="618" spc="-9" dirty="0">
                <a:solidFill>
                  <a:srgbClr val="4C4C4C"/>
                </a:solidFill>
                <a:latin typeface="Segoe UI"/>
                <a:cs typeface="Segoe UI"/>
              </a:rPr>
              <a:t>1.5'%'</a:t>
            </a:r>
            <a:endParaRPr sz="618" dirty="0">
              <a:latin typeface="Segoe UI"/>
              <a:cs typeface="Segoe UI"/>
            </a:endParaRPr>
          </a:p>
        </p:txBody>
      </p:sp>
      <p:sp>
        <p:nvSpPr>
          <p:cNvPr id="103" name="object 103"/>
          <p:cNvSpPr txBox="1"/>
          <p:nvPr/>
        </p:nvSpPr>
        <p:spPr>
          <a:xfrm>
            <a:off x="3659135" y="3232060"/>
            <a:ext cx="235884" cy="106406"/>
          </a:xfrm>
          <a:prstGeom prst="rect">
            <a:avLst/>
          </a:prstGeom>
        </p:spPr>
        <p:txBody>
          <a:bodyPr vert="horz" wrap="square" lIns="0" tIns="11206" rIns="0" bIns="0" rtlCol="0">
            <a:spAutoFit/>
          </a:bodyPr>
          <a:lstStyle/>
          <a:p>
            <a:pPr marL="11206">
              <a:spcBef>
                <a:spcPts val="88"/>
              </a:spcBef>
            </a:pPr>
            <a:r>
              <a:rPr sz="618" spc="-9" dirty="0">
                <a:solidFill>
                  <a:srgbClr val="4C4C4C"/>
                </a:solidFill>
                <a:latin typeface="Segoe UI"/>
                <a:cs typeface="Segoe UI"/>
              </a:rPr>
              <a:t>2.0'%'</a:t>
            </a:r>
            <a:endParaRPr sz="618" dirty="0">
              <a:latin typeface="Segoe UI"/>
              <a:cs typeface="Segoe UI"/>
            </a:endParaRPr>
          </a:p>
        </p:txBody>
      </p:sp>
      <p:sp>
        <p:nvSpPr>
          <p:cNvPr id="104" name="object 104"/>
          <p:cNvSpPr txBox="1"/>
          <p:nvPr/>
        </p:nvSpPr>
        <p:spPr>
          <a:xfrm>
            <a:off x="1944992" y="7183304"/>
            <a:ext cx="472888" cy="132963"/>
          </a:xfrm>
          <a:prstGeom prst="rect">
            <a:avLst/>
          </a:prstGeom>
        </p:spPr>
        <p:txBody>
          <a:bodyPr vert="horz" wrap="square" lIns="0" tIns="10646" rIns="0" bIns="0" rtlCol="0">
            <a:spAutoFit/>
          </a:bodyPr>
          <a:lstStyle/>
          <a:p>
            <a:pPr marL="11206">
              <a:spcBef>
                <a:spcPts val="84"/>
              </a:spcBef>
            </a:pPr>
            <a:r>
              <a:rPr sz="794" spc="-9" dirty="0">
                <a:solidFill>
                  <a:srgbClr val="4C4C4C"/>
                </a:solidFill>
                <a:latin typeface="Segoe UI"/>
                <a:cs typeface="Segoe UI"/>
              </a:rPr>
              <a:t>Fiscal</a:t>
            </a:r>
            <a:r>
              <a:rPr sz="794" spc="-31" dirty="0">
                <a:solidFill>
                  <a:srgbClr val="4C4C4C"/>
                </a:solidFill>
                <a:latin typeface="Segoe UI"/>
                <a:cs typeface="Segoe UI"/>
              </a:rPr>
              <a:t> </a:t>
            </a:r>
            <a:r>
              <a:rPr sz="794" spc="-18" dirty="0">
                <a:solidFill>
                  <a:srgbClr val="4C4C4C"/>
                </a:solidFill>
                <a:latin typeface="Segoe UI"/>
                <a:cs typeface="Segoe UI"/>
              </a:rPr>
              <a:t>Year</a:t>
            </a:r>
            <a:endParaRPr sz="794" dirty="0">
              <a:latin typeface="Segoe UI"/>
              <a:cs typeface="Segoe UI"/>
            </a:endParaRPr>
          </a:p>
        </p:txBody>
      </p:sp>
      <p:sp>
        <p:nvSpPr>
          <p:cNvPr id="105" name="object 105"/>
          <p:cNvSpPr txBox="1"/>
          <p:nvPr/>
        </p:nvSpPr>
        <p:spPr>
          <a:xfrm>
            <a:off x="535475" y="5789506"/>
            <a:ext cx="122213" cy="818590"/>
          </a:xfrm>
          <a:prstGeom prst="rect">
            <a:avLst/>
          </a:prstGeom>
        </p:spPr>
        <p:txBody>
          <a:bodyPr vert="vert270" wrap="square" lIns="0" tIns="18490" rIns="0" bIns="0" rtlCol="0">
            <a:spAutoFit/>
          </a:bodyPr>
          <a:lstStyle/>
          <a:p>
            <a:pPr marL="11206">
              <a:spcBef>
                <a:spcPts val="146"/>
              </a:spcBef>
            </a:pPr>
            <a:r>
              <a:rPr sz="794" spc="-9" dirty="0">
                <a:solidFill>
                  <a:srgbClr val="4C4C4C"/>
                </a:solidFill>
                <a:latin typeface="Segoe UI"/>
                <a:cs typeface="Segoe UI"/>
              </a:rPr>
              <a:t>Percent</a:t>
            </a:r>
            <a:r>
              <a:rPr sz="794" spc="-31" dirty="0">
                <a:solidFill>
                  <a:srgbClr val="4C4C4C"/>
                </a:solidFill>
                <a:latin typeface="Segoe UI"/>
                <a:cs typeface="Segoe UI"/>
              </a:rPr>
              <a:t> </a:t>
            </a:r>
            <a:r>
              <a:rPr sz="794" dirty="0">
                <a:solidFill>
                  <a:srgbClr val="4C4C4C"/>
                </a:solidFill>
                <a:latin typeface="Segoe UI"/>
                <a:cs typeface="Segoe UI"/>
              </a:rPr>
              <a:t>of</a:t>
            </a:r>
            <a:r>
              <a:rPr sz="794" spc="-31" dirty="0">
                <a:solidFill>
                  <a:srgbClr val="4C4C4C"/>
                </a:solidFill>
                <a:latin typeface="Segoe UI"/>
                <a:cs typeface="Segoe UI"/>
              </a:rPr>
              <a:t> </a:t>
            </a:r>
            <a:r>
              <a:rPr sz="794" spc="-9" dirty="0">
                <a:solidFill>
                  <a:srgbClr val="4C4C4C"/>
                </a:solidFill>
                <a:latin typeface="Segoe UI"/>
                <a:cs typeface="Segoe UI"/>
              </a:rPr>
              <a:t>Income</a:t>
            </a:r>
            <a:endParaRPr sz="794" dirty="0">
              <a:latin typeface="Segoe UI"/>
              <a:cs typeface="Segoe UI"/>
            </a:endParaRPr>
          </a:p>
        </p:txBody>
      </p:sp>
      <p:sp>
        <p:nvSpPr>
          <p:cNvPr id="106" name="object 106"/>
          <p:cNvSpPr txBox="1"/>
          <p:nvPr/>
        </p:nvSpPr>
        <p:spPr>
          <a:xfrm rot="18900000">
            <a:off x="1072377" y="7029235"/>
            <a:ext cx="189284" cy="76944"/>
          </a:xfrm>
          <a:prstGeom prst="rect">
            <a:avLst/>
          </a:prstGeom>
        </p:spPr>
        <p:txBody>
          <a:bodyPr vert="horz" wrap="square" lIns="0" tIns="0" rIns="0" bIns="0" rtlCol="0">
            <a:spAutoFit/>
          </a:bodyPr>
          <a:lstStyle/>
          <a:p>
            <a:pPr>
              <a:lnSpc>
                <a:spcPts val="622"/>
              </a:lnSpc>
            </a:pPr>
            <a:r>
              <a:rPr sz="618" spc="-18" dirty="0">
                <a:solidFill>
                  <a:srgbClr val="4C4C4C"/>
                </a:solidFill>
                <a:latin typeface="Segoe UI"/>
                <a:cs typeface="Segoe UI"/>
              </a:rPr>
              <a:t>2018</a:t>
            </a:r>
            <a:endParaRPr sz="618" dirty="0">
              <a:latin typeface="Segoe UI"/>
              <a:cs typeface="Segoe UI"/>
            </a:endParaRPr>
          </a:p>
        </p:txBody>
      </p:sp>
      <p:sp>
        <p:nvSpPr>
          <p:cNvPr id="107" name="object 107"/>
          <p:cNvSpPr txBox="1"/>
          <p:nvPr/>
        </p:nvSpPr>
        <p:spPr>
          <a:xfrm rot="18900000">
            <a:off x="1540012" y="7029238"/>
            <a:ext cx="189284" cy="76944"/>
          </a:xfrm>
          <a:prstGeom prst="rect">
            <a:avLst/>
          </a:prstGeom>
        </p:spPr>
        <p:txBody>
          <a:bodyPr vert="horz" wrap="square" lIns="0" tIns="0" rIns="0" bIns="0" rtlCol="0">
            <a:spAutoFit/>
          </a:bodyPr>
          <a:lstStyle/>
          <a:p>
            <a:pPr>
              <a:lnSpc>
                <a:spcPts val="622"/>
              </a:lnSpc>
            </a:pPr>
            <a:r>
              <a:rPr sz="618" spc="-18" dirty="0">
                <a:solidFill>
                  <a:srgbClr val="4C4C4C"/>
                </a:solidFill>
                <a:latin typeface="Segoe UI"/>
                <a:cs typeface="Segoe UI"/>
              </a:rPr>
              <a:t>2019</a:t>
            </a:r>
            <a:endParaRPr sz="618" dirty="0">
              <a:latin typeface="Segoe UI"/>
              <a:cs typeface="Segoe UI"/>
            </a:endParaRPr>
          </a:p>
        </p:txBody>
      </p:sp>
      <p:sp>
        <p:nvSpPr>
          <p:cNvPr id="108" name="object 108"/>
          <p:cNvSpPr txBox="1"/>
          <p:nvPr/>
        </p:nvSpPr>
        <p:spPr>
          <a:xfrm rot="18900000">
            <a:off x="2007648" y="7029240"/>
            <a:ext cx="189284" cy="76944"/>
          </a:xfrm>
          <a:prstGeom prst="rect">
            <a:avLst/>
          </a:prstGeom>
        </p:spPr>
        <p:txBody>
          <a:bodyPr vert="horz" wrap="square" lIns="0" tIns="0" rIns="0" bIns="0" rtlCol="0">
            <a:spAutoFit/>
          </a:bodyPr>
          <a:lstStyle/>
          <a:p>
            <a:pPr>
              <a:lnSpc>
                <a:spcPts val="622"/>
              </a:lnSpc>
            </a:pPr>
            <a:r>
              <a:rPr sz="618" spc="-18" dirty="0">
                <a:solidFill>
                  <a:srgbClr val="4C4C4C"/>
                </a:solidFill>
                <a:latin typeface="Segoe UI"/>
                <a:cs typeface="Segoe UI"/>
              </a:rPr>
              <a:t>2020</a:t>
            </a:r>
            <a:endParaRPr sz="618" dirty="0">
              <a:latin typeface="Segoe UI"/>
              <a:cs typeface="Segoe UI"/>
            </a:endParaRPr>
          </a:p>
        </p:txBody>
      </p:sp>
      <p:sp>
        <p:nvSpPr>
          <p:cNvPr id="109" name="object 109"/>
          <p:cNvSpPr txBox="1"/>
          <p:nvPr/>
        </p:nvSpPr>
        <p:spPr>
          <a:xfrm rot="18900000">
            <a:off x="2475282" y="7029244"/>
            <a:ext cx="189284" cy="76944"/>
          </a:xfrm>
          <a:prstGeom prst="rect">
            <a:avLst/>
          </a:prstGeom>
        </p:spPr>
        <p:txBody>
          <a:bodyPr vert="horz" wrap="square" lIns="0" tIns="0" rIns="0" bIns="0" rtlCol="0">
            <a:spAutoFit/>
          </a:bodyPr>
          <a:lstStyle/>
          <a:p>
            <a:pPr>
              <a:lnSpc>
                <a:spcPts val="622"/>
              </a:lnSpc>
            </a:pPr>
            <a:r>
              <a:rPr sz="618" spc="-18" dirty="0">
                <a:solidFill>
                  <a:srgbClr val="4C4C4C"/>
                </a:solidFill>
                <a:latin typeface="Segoe UI"/>
                <a:cs typeface="Segoe UI"/>
              </a:rPr>
              <a:t>2021</a:t>
            </a:r>
            <a:endParaRPr sz="618" dirty="0">
              <a:latin typeface="Segoe UI"/>
              <a:cs typeface="Segoe UI"/>
            </a:endParaRPr>
          </a:p>
        </p:txBody>
      </p:sp>
      <p:sp>
        <p:nvSpPr>
          <p:cNvPr id="110" name="object 110"/>
          <p:cNvSpPr txBox="1"/>
          <p:nvPr/>
        </p:nvSpPr>
        <p:spPr>
          <a:xfrm rot="18900000">
            <a:off x="2942918" y="7029246"/>
            <a:ext cx="189284" cy="76944"/>
          </a:xfrm>
          <a:prstGeom prst="rect">
            <a:avLst/>
          </a:prstGeom>
        </p:spPr>
        <p:txBody>
          <a:bodyPr vert="horz" wrap="square" lIns="0" tIns="0" rIns="0" bIns="0" rtlCol="0">
            <a:spAutoFit/>
          </a:bodyPr>
          <a:lstStyle/>
          <a:p>
            <a:pPr>
              <a:lnSpc>
                <a:spcPts val="622"/>
              </a:lnSpc>
            </a:pPr>
            <a:r>
              <a:rPr sz="618" spc="-18" dirty="0">
                <a:solidFill>
                  <a:srgbClr val="4C4C4C"/>
                </a:solidFill>
                <a:latin typeface="Segoe UI"/>
                <a:cs typeface="Segoe UI"/>
              </a:rPr>
              <a:t>2022</a:t>
            </a:r>
            <a:endParaRPr sz="618" dirty="0">
              <a:latin typeface="Segoe UI"/>
              <a:cs typeface="Segoe UI"/>
            </a:endParaRPr>
          </a:p>
        </p:txBody>
      </p:sp>
      <p:sp>
        <p:nvSpPr>
          <p:cNvPr id="111" name="object 111"/>
          <p:cNvSpPr txBox="1"/>
          <p:nvPr/>
        </p:nvSpPr>
        <p:spPr>
          <a:xfrm>
            <a:off x="724596" y="6600863"/>
            <a:ext cx="235884" cy="106406"/>
          </a:xfrm>
          <a:prstGeom prst="rect">
            <a:avLst/>
          </a:prstGeom>
        </p:spPr>
        <p:txBody>
          <a:bodyPr vert="horz" wrap="square" lIns="0" tIns="11206" rIns="0" bIns="0" rtlCol="0">
            <a:spAutoFit/>
          </a:bodyPr>
          <a:lstStyle/>
          <a:p>
            <a:pPr marL="11206">
              <a:spcBef>
                <a:spcPts val="88"/>
              </a:spcBef>
            </a:pPr>
            <a:r>
              <a:rPr sz="618" spc="-9" dirty="0">
                <a:solidFill>
                  <a:srgbClr val="4C4C4C"/>
                </a:solidFill>
                <a:latin typeface="Segoe UI"/>
                <a:cs typeface="Segoe UI"/>
              </a:rPr>
              <a:t>5.0'%'</a:t>
            </a:r>
            <a:endParaRPr sz="618" dirty="0">
              <a:latin typeface="Segoe UI"/>
              <a:cs typeface="Segoe UI"/>
            </a:endParaRPr>
          </a:p>
        </p:txBody>
      </p:sp>
      <p:sp>
        <p:nvSpPr>
          <p:cNvPr id="112" name="object 112"/>
          <p:cNvSpPr txBox="1"/>
          <p:nvPr/>
        </p:nvSpPr>
        <p:spPr>
          <a:xfrm>
            <a:off x="681598" y="6291287"/>
            <a:ext cx="279026" cy="106406"/>
          </a:xfrm>
          <a:prstGeom prst="rect">
            <a:avLst/>
          </a:prstGeom>
        </p:spPr>
        <p:txBody>
          <a:bodyPr vert="horz" wrap="square" lIns="0" tIns="11206" rIns="0" bIns="0" rtlCol="0">
            <a:spAutoFit/>
          </a:bodyPr>
          <a:lstStyle/>
          <a:p>
            <a:pPr marL="11206">
              <a:spcBef>
                <a:spcPts val="88"/>
              </a:spcBef>
            </a:pPr>
            <a:r>
              <a:rPr sz="618" spc="-9" dirty="0">
                <a:solidFill>
                  <a:srgbClr val="4C4C4C"/>
                </a:solidFill>
                <a:latin typeface="Segoe UI"/>
                <a:cs typeface="Segoe UI"/>
              </a:rPr>
              <a:t>10.0'%'</a:t>
            </a:r>
            <a:endParaRPr sz="618" dirty="0">
              <a:latin typeface="Segoe UI"/>
              <a:cs typeface="Segoe UI"/>
            </a:endParaRPr>
          </a:p>
        </p:txBody>
      </p:sp>
      <p:sp>
        <p:nvSpPr>
          <p:cNvPr id="113" name="object 113"/>
          <p:cNvSpPr txBox="1"/>
          <p:nvPr/>
        </p:nvSpPr>
        <p:spPr>
          <a:xfrm>
            <a:off x="681598" y="5981711"/>
            <a:ext cx="279026" cy="106406"/>
          </a:xfrm>
          <a:prstGeom prst="rect">
            <a:avLst/>
          </a:prstGeom>
        </p:spPr>
        <p:txBody>
          <a:bodyPr vert="horz" wrap="square" lIns="0" tIns="11206" rIns="0" bIns="0" rtlCol="0">
            <a:spAutoFit/>
          </a:bodyPr>
          <a:lstStyle/>
          <a:p>
            <a:pPr marL="11206">
              <a:spcBef>
                <a:spcPts val="88"/>
              </a:spcBef>
            </a:pPr>
            <a:r>
              <a:rPr sz="618" spc="-9" dirty="0">
                <a:solidFill>
                  <a:srgbClr val="4C4C4C"/>
                </a:solidFill>
                <a:latin typeface="Segoe UI"/>
                <a:cs typeface="Segoe UI"/>
              </a:rPr>
              <a:t>15.0'%'</a:t>
            </a:r>
            <a:endParaRPr sz="618" dirty="0">
              <a:latin typeface="Segoe UI"/>
              <a:cs typeface="Segoe UI"/>
            </a:endParaRPr>
          </a:p>
        </p:txBody>
      </p:sp>
      <p:sp>
        <p:nvSpPr>
          <p:cNvPr id="114" name="object 114"/>
          <p:cNvSpPr txBox="1"/>
          <p:nvPr/>
        </p:nvSpPr>
        <p:spPr>
          <a:xfrm>
            <a:off x="681598" y="5672135"/>
            <a:ext cx="279026" cy="106406"/>
          </a:xfrm>
          <a:prstGeom prst="rect">
            <a:avLst/>
          </a:prstGeom>
        </p:spPr>
        <p:txBody>
          <a:bodyPr vert="horz" wrap="square" lIns="0" tIns="11206" rIns="0" bIns="0" rtlCol="0">
            <a:spAutoFit/>
          </a:bodyPr>
          <a:lstStyle/>
          <a:p>
            <a:pPr marL="11206">
              <a:spcBef>
                <a:spcPts val="88"/>
              </a:spcBef>
            </a:pPr>
            <a:r>
              <a:rPr sz="618" spc="-9" dirty="0">
                <a:solidFill>
                  <a:srgbClr val="4C4C4C"/>
                </a:solidFill>
                <a:latin typeface="Segoe UI"/>
                <a:cs typeface="Segoe UI"/>
              </a:rPr>
              <a:t>20.0'%'</a:t>
            </a:r>
            <a:endParaRPr sz="618" dirty="0">
              <a:latin typeface="Segoe UI"/>
              <a:cs typeface="Segoe UI"/>
            </a:endParaRPr>
          </a:p>
        </p:txBody>
      </p:sp>
      <p:sp>
        <p:nvSpPr>
          <p:cNvPr id="115" name="TextBox 114">
            <a:extLst>
              <a:ext uri="{FF2B5EF4-FFF2-40B4-BE49-F238E27FC236}">
                <a16:creationId xmlns:a16="http://schemas.microsoft.com/office/drawing/2014/main" id="{F8F78D23-EAD7-E919-9CB6-59A64D5EBA0B}"/>
              </a:ext>
            </a:extLst>
          </p:cNvPr>
          <p:cNvSpPr txBox="1"/>
          <p:nvPr/>
        </p:nvSpPr>
        <p:spPr>
          <a:xfrm>
            <a:off x="1979469" y="353791"/>
            <a:ext cx="2899063" cy="369332"/>
          </a:xfrm>
          <a:prstGeom prst="rect">
            <a:avLst/>
          </a:prstGeom>
          <a:noFill/>
        </p:spPr>
        <p:txBody>
          <a:bodyPr wrap="none" rtlCol="0">
            <a:spAutoFit/>
          </a:bodyPr>
          <a:lstStyle/>
          <a:p>
            <a:r>
              <a:rPr lang="en-US" dirty="0">
                <a:solidFill>
                  <a:srgbClr val="17365D"/>
                </a:solidFill>
              </a:rPr>
              <a:t>Single Family Average Tax Bill</a:t>
            </a:r>
          </a:p>
        </p:txBody>
      </p:sp>
      <p:sp>
        <p:nvSpPr>
          <p:cNvPr id="116" name="TextBox 115">
            <a:extLst>
              <a:ext uri="{FF2B5EF4-FFF2-40B4-BE49-F238E27FC236}">
                <a16:creationId xmlns:a16="http://schemas.microsoft.com/office/drawing/2014/main" id="{FC8B5A7A-06D5-CB98-129C-285AFEA50D8B}"/>
              </a:ext>
            </a:extLst>
          </p:cNvPr>
          <p:cNvSpPr txBox="1"/>
          <p:nvPr/>
        </p:nvSpPr>
        <p:spPr>
          <a:xfrm>
            <a:off x="1114424" y="8385778"/>
            <a:ext cx="5505449" cy="246221"/>
          </a:xfrm>
          <a:prstGeom prst="rect">
            <a:avLst/>
          </a:prstGeom>
          <a:noFill/>
        </p:spPr>
        <p:txBody>
          <a:bodyPr wrap="square">
            <a:spAutoFit/>
          </a:bodyPr>
          <a:lstStyle/>
          <a:p>
            <a:r>
              <a:rPr lang="en-US" sz="1000" dirty="0"/>
              <a:t>Per Massachusetts Department of Local Services (DLS) Data Analytics and Resources Bureau</a:t>
            </a:r>
          </a:p>
        </p:txBody>
      </p:sp>
    </p:spTree>
    <p:extLst>
      <p:ext uri="{BB962C8B-B14F-4D97-AF65-F5344CB8AC3E}">
        <p14:creationId xmlns:p14="http://schemas.microsoft.com/office/powerpoint/2010/main" val="214873806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1813</Words>
  <Application>Microsoft Macintosh PowerPoint</Application>
  <PresentationFormat>On-screen Show (4:3)</PresentationFormat>
  <Paragraphs>204</Paragraphs>
  <Slides>11</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11</vt:i4>
      </vt:variant>
    </vt:vector>
  </HeadingPairs>
  <TitlesOfParts>
    <vt:vector size="21" baseType="lpstr">
      <vt:lpstr>Arial</vt:lpstr>
      <vt:lpstr>Calibri</vt:lpstr>
      <vt:lpstr>Calibri Light</vt:lpstr>
      <vt:lpstr>Calibri-Bold</vt:lpstr>
      <vt:lpstr>Cambria</vt:lpstr>
      <vt:lpstr>Cambria-Bold</vt:lpstr>
      <vt:lpstr>Segoe UI</vt:lpstr>
      <vt:lpstr>Segoe UI Light</vt:lpstr>
      <vt:lpstr>Times New Roman</vt:lpstr>
      <vt:lpstr>Office Theme</vt:lpstr>
      <vt:lpstr>PowerPoint Presentation</vt:lpstr>
      <vt:lpstr>PowerPoint Presentation</vt:lpstr>
      <vt:lpstr>PowerPoint Presentation</vt:lpstr>
      <vt:lpstr>PowerPoint Presentation</vt:lpstr>
      <vt:lpstr>Holbrook Finance Committee Calendar for FY23 Budget Review Meetings </vt:lpstr>
      <vt:lpstr>PowerPoint Presentation</vt:lpstr>
      <vt:lpstr>PowerPoint Presentation</vt:lpstr>
      <vt:lpstr>Appendix</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Patrick Duggan</dc:creator>
  <cp:keywords>General</cp:keywords>
  <cp:lastModifiedBy>Mike Sigda</cp:lastModifiedBy>
  <cp:revision>56</cp:revision>
  <dcterms:created xsi:type="dcterms:W3CDTF">2021-04-29T00:47:09Z</dcterms:created>
  <dcterms:modified xsi:type="dcterms:W3CDTF">2022-05-13T01:48:15Z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d38f189d-af4c-46b8-bd31-0e2c1af59cdd</vt:lpwstr>
  </property>
  <property fmtid="{D5CDD505-2E9C-101B-9397-08002B2CF9AE}" pid="3" name="SSCClassification">
    <vt:lpwstr>G</vt:lpwstr>
  </property>
  <property fmtid="{D5CDD505-2E9C-101B-9397-08002B2CF9AE}" pid="4" name="SSCVisualMarks">
    <vt:lpwstr>Y</vt:lpwstr>
  </property>
  <property fmtid="{D5CDD505-2E9C-101B-9397-08002B2CF9AE}" pid="5" name="_AdHocReviewCycleID">
    <vt:i4>-1868752374</vt:i4>
  </property>
  <property fmtid="{D5CDD505-2E9C-101B-9397-08002B2CF9AE}" pid="6" name="_NewReviewCycle">
    <vt:lpwstr/>
  </property>
  <property fmtid="{D5CDD505-2E9C-101B-9397-08002B2CF9AE}" pid="7" name="_EmailSubject">
    <vt:lpwstr>[External] Fwd: Updated Budget Report</vt:lpwstr>
  </property>
  <property fmtid="{D5CDD505-2E9C-101B-9397-08002B2CF9AE}" pid="8" name="_AuthorEmail">
    <vt:lpwstr>pj.duggan@statestreet.com</vt:lpwstr>
  </property>
  <property fmtid="{D5CDD505-2E9C-101B-9397-08002B2CF9AE}" pid="9" name="_AuthorEmailDisplayName">
    <vt:lpwstr>Duggan, Patrick J</vt:lpwstr>
  </property>
</Properties>
</file>